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63" r:id="rId3"/>
    <p:sldId id="264" r:id="rId4"/>
    <p:sldId id="277" r:id="rId5"/>
    <p:sldId id="348" r:id="rId6"/>
    <p:sldId id="257" r:id="rId7"/>
    <p:sldId id="276" r:id="rId8"/>
    <p:sldId id="473" r:id="rId9"/>
    <p:sldId id="462" r:id="rId10"/>
    <p:sldId id="463" r:id="rId11"/>
    <p:sldId id="464" r:id="rId12"/>
    <p:sldId id="465" r:id="rId13"/>
    <p:sldId id="470" r:id="rId14"/>
    <p:sldId id="259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448" r:id="rId54"/>
    <p:sldId id="387" r:id="rId55"/>
    <p:sldId id="471" r:id="rId56"/>
    <p:sldId id="472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47" r:id="rId71"/>
    <p:sldId id="401" r:id="rId72"/>
    <p:sldId id="402" r:id="rId73"/>
    <p:sldId id="404" r:id="rId74"/>
    <p:sldId id="405" r:id="rId75"/>
    <p:sldId id="406" r:id="rId76"/>
    <p:sldId id="407" r:id="rId77"/>
    <p:sldId id="403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46" r:id="rId87"/>
    <p:sldId id="416" r:id="rId88"/>
    <p:sldId id="417" r:id="rId89"/>
    <p:sldId id="419" r:id="rId90"/>
    <p:sldId id="420" r:id="rId91"/>
    <p:sldId id="421" r:id="rId92"/>
    <p:sldId id="418" r:id="rId93"/>
    <p:sldId id="422" r:id="rId94"/>
    <p:sldId id="423" r:id="rId95"/>
    <p:sldId id="424" r:id="rId96"/>
    <p:sldId id="445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276B4-4276-45A2-B101-2AC1CBED70A3}" v="11" dt="2021-11-05T10:19:21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88132" autoAdjust="0"/>
  </p:normalViewPr>
  <p:slideViewPr>
    <p:cSldViewPr snapToGrid="0">
      <p:cViewPr varScale="1">
        <p:scale>
          <a:sx n="93" d="100"/>
          <a:sy n="93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A9EA7-7432-4E86-801E-1D3CC64129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D9E5FC-72B2-4261-BB24-4E28E9BD2F2A}">
      <dgm:prSet phldrT="[Text]"/>
      <dgm:spPr/>
      <dgm:t>
        <a:bodyPr/>
        <a:lstStyle/>
        <a:p>
          <a:r>
            <a:rPr lang="en-US" dirty="0"/>
            <a:t>Create Solution, Simulate &amp; Debug</a:t>
          </a:r>
          <a:endParaRPr lang="en-GB" dirty="0"/>
        </a:p>
      </dgm:t>
    </dgm:pt>
    <dgm:pt modelId="{2FF547A1-6909-4BFF-9E09-E0F339164F93}" type="parTrans" cxnId="{26FA4238-0DF7-48AB-84AF-CE51E270ABF4}">
      <dgm:prSet/>
      <dgm:spPr/>
      <dgm:t>
        <a:bodyPr/>
        <a:lstStyle/>
        <a:p>
          <a:endParaRPr lang="en-GB"/>
        </a:p>
      </dgm:t>
    </dgm:pt>
    <dgm:pt modelId="{C435DF99-6E41-4BF6-86B9-14319FCE7182}" type="sibTrans" cxnId="{26FA4238-0DF7-48AB-84AF-CE51E270ABF4}">
      <dgm:prSet/>
      <dgm:spPr/>
      <dgm:t>
        <a:bodyPr/>
        <a:lstStyle/>
        <a:p>
          <a:endParaRPr lang="en-GB"/>
        </a:p>
      </dgm:t>
    </dgm:pt>
    <dgm:pt modelId="{FDB467AF-4DC6-4B97-B9E9-371C6D8ADBF0}">
      <dgm:prSet phldrT="[Text]"/>
      <dgm:spPr/>
      <dgm:t>
        <a:bodyPr/>
        <a:lstStyle/>
        <a:p>
          <a:r>
            <a:rPr lang="en-US" dirty="0"/>
            <a:t>Synthesize</a:t>
          </a:r>
          <a:endParaRPr lang="en-GB" dirty="0"/>
        </a:p>
      </dgm:t>
    </dgm:pt>
    <dgm:pt modelId="{6DCDD9A9-A73E-4BD7-AAAC-0308B6E68F2C}" type="parTrans" cxnId="{9605CD8B-A798-497C-8C0B-B041EA4CE5CA}">
      <dgm:prSet/>
      <dgm:spPr/>
      <dgm:t>
        <a:bodyPr/>
        <a:lstStyle/>
        <a:p>
          <a:endParaRPr lang="en-GB"/>
        </a:p>
      </dgm:t>
    </dgm:pt>
    <dgm:pt modelId="{C45B9075-CF0A-4CAB-BF6C-3EEE7940C888}" type="sibTrans" cxnId="{9605CD8B-A798-497C-8C0B-B041EA4CE5CA}">
      <dgm:prSet/>
      <dgm:spPr/>
      <dgm:t>
        <a:bodyPr/>
        <a:lstStyle/>
        <a:p>
          <a:endParaRPr lang="en-GB"/>
        </a:p>
      </dgm:t>
    </dgm:pt>
    <dgm:pt modelId="{EACD1AE2-5F8B-420A-A775-13B97F5CD074}">
      <dgm:prSet phldrT="[Text]"/>
      <dgm:spPr/>
      <dgm:t>
        <a:bodyPr/>
        <a:lstStyle/>
        <a:p>
          <a:r>
            <a:rPr lang="en-US" dirty="0"/>
            <a:t>Analyse &amp; Optimize </a:t>
          </a:r>
          <a:endParaRPr lang="en-GB" dirty="0"/>
        </a:p>
      </dgm:t>
    </dgm:pt>
    <dgm:pt modelId="{D9E3109C-8BFE-4FA0-ADEC-17338847F5F7}" type="parTrans" cxnId="{D560010D-06DF-4B47-A35D-BC4F2A322307}">
      <dgm:prSet/>
      <dgm:spPr/>
      <dgm:t>
        <a:bodyPr/>
        <a:lstStyle/>
        <a:p>
          <a:endParaRPr lang="en-GB"/>
        </a:p>
      </dgm:t>
    </dgm:pt>
    <dgm:pt modelId="{F3ED1397-B85D-4FBA-99B8-0071B36BCBC5}" type="sibTrans" cxnId="{D560010D-06DF-4B47-A35D-BC4F2A322307}">
      <dgm:prSet/>
      <dgm:spPr/>
      <dgm:t>
        <a:bodyPr/>
        <a:lstStyle/>
        <a:p>
          <a:endParaRPr lang="en-GB"/>
        </a:p>
      </dgm:t>
    </dgm:pt>
    <dgm:pt modelId="{FD57E1B9-9A32-48D4-B5BB-E093DCD01116}">
      <dgm:prSet phldrT="[Text]"/>
      <dgm:spPr/>
      <dgm:t>
        <a:bodyPr/>
        <a:lstStyle/>
        <a:p>
          <a:r>
            <a:rPr lang="en-US" dirty="0"/>
            <a:t>Package the IP</a:t>
          </a:r>
          <a:endParaRPr lang="en-GB" dirty="0"/>
        </a:p>
      </dgm:t>
    </dgm:pt>
    <dgm:pt modelId="{5183D82F-F217-4124-82B0-42B8D6536EFB}" type="parTrans" cxnId="{C33AEF5D-A33D-42CF-82B0-C8F8E86EA97F}">
      <dgm:prSet/>
      <dgm:spPr/>
      <dgm:t>
        <a:bodyPr/>
        <a:lstStyle/>
        <a:p>
          <a:endParaRPr lang="en-GB"/>
        </a:p>
      </dgm:t>
    </dgm:pt>
    <dgm:pt modelId="{496E26EB-6115-40F7-8142-933933419C9A}" type="sibTrans" cxnId="{C33AEF5D-A33D-42CF-82B0-C8F8E86EA97F}">
      <dgm:prSet/>
      <dgm:spPr/>
      <dgm:t>
        <a:bodyPr/>
        <a:lstStyle/>
        <a:p>
          <a:endParaRPr lang="en-GB"/>
        </a:p>
      </dgm:t>
    </dgm:pt>
    <dgm:pt modelId="{82FBAD7F-0860-4DC7-A877-A2E775A40354}">
      <dgm:prSet phldrT="[Text]"/>
      <dgm:spPr/>
      <dgm:t>
        <a:bodyPr/>
        <a:lstStyle/>
        <a:p>
          <a:r>
            <a:rPr lang="en-US" dirty="0"/>
            <a:t>Co Simulation</a:t>
          </a:r>
          <a:endParaRPr lang="en-GB" dirty="0"/>
        </a:p>
      </dgm:t>
    </dgm:pt>
    <dgm:pt modelId="{04EEEB05-4A60-465B-8E60-6B07ED722174}" type="parTrans" cxnId="{75551440-A21D-4E9F-B55D-8E4FCC7F40EE}">
      <dgm:prSet/>
      <dgm:spPr/>
      <dgm:t>
        <a:bodyPr/>
        <a:lstStyle/>
        <a:p>
          <a:endParaRPr lang="en-GB"/>
        </a:p>
      </dgm:t>
    </dgm:pt>
    <dgm:pt modelId="{6B8664D8-A328-4076-A793-67ADE73A2F42}" type="sibTrans" cxnId="{75551440-A21D-4E9F-B55D-8E4FCC7F40EE}">
      <dgm:prSet/>
      <dgm:spPr/>
      <dgm:t>
        <a:bodyPr/>
        <a:lstStyle/>
        <a:p>
          <a:endParaRPr lang="en-GB"/>
        </a:p>
      </dgm:t>
    </dgm:pt>
    <dgm:pt modelId="{AF158A68-484F-41BB-A09A-6033222ECA41}" type="pres">
      <dgm:prSet presAssocID="{D4DA9EA7-7432-4E86-801E-1D3CC6412995}" presName="linearFlow" presStyleCnt="0">
        <dgm:presLayoutVars>
          <dgm:resizeHandles val="exact"/>
        </dgm:presLayoutVars>
      </dgm:prSet>
      <dgm:spPr/>
    </dgm:pt>
    <dgm:pt modelId="{FDCAC73D-CEAA-4C50-A75D-3A3BB895DACD}" type="pres">
      <dgm:prSet presAssocID="{E1D9E5FC-72B2-4261-BB24-4E28E9BD2F2A}" presName="node" presStyleLbl="node1" presStyleIdx="0" presStyleCnt="5">
        <dgm:presLayoutVars>
          <dgm:bulletEnabled val="1"/>
        </dgm:presLayoutVars>
      </dgm:prSet>
      <dgm:spPr/>
    </dgm:pt>
    <dgm:pt modelId="{4F4042DB-28D1-4842-9059-1F0D9EBF739E}" type="pres">
      <dgm:prSet presAssocID="{C435DF99-6E41-4BF6-86B9-14319FCE7182}" presName="sibTrans" presStyleLbl="sibTrans2D1" presStyleIdx="0" presStyleCnt="4"/>
      <dgm:spPr/>
    </dgm:pt>
    <dgm:pt modelId="{714A9ECE-8892-481A-A8AE-8A8925102BEE}" type="pres">
      <dgm:prSet presAssocID="{C435DF99-6E41-4BF6-86B9-14319FCE7182}" presName="connectorText" presStyleLbl="sibTrans2D1" presStyleIdx="0" presStyleCnt="4"/>
      <dgm:spPr/>
    </dgm:pt>
    <dgm:pt modelId="{C7BA4A52-2105-48EC-A915-108D7F572705}" type="pres">
      <dgm:prSet presAssocID="{FDB467AF-4DC6-4B97-B9E9-371C6D8ADBF0}" presName="node" presStyleLbl="node1" presStyleIdx="1" presStyleCnt="5" custLinFactNeighborX="-2272" custLinFactNeighborY="202">
        <dgm:presLayoutVars>
          <dgm:bulletEnabled val="1"/>
        </dgm:presLayoutVars>
      </dgm:prSet>
      <dgm:spPr/>
    </dgm:pt>
    <dgm:pt modelId="{1DEBD269-521A-4FB2-9D54-D92C42DBFA42}" type="pres">
      <dgm:prSet presAssocID="{C45B9075-CF0A-4CAB-BF6C-3EEE7940C888}" presName="sibTrans" presStyleLbl="sibTrans2D1" presStyleIdx="1" presStyleCnt="4"/>
      <dgm:spPr/>
    </dgm:pt>
    <dgm:pt modelId="{8D955B5C-8099-4CF3-87FC-647CC842E925}" type="pres">
      <dgm:prSet presAssocID="{C45B9075-CF0A-4CAB-BF6C-3EEE7940C888}" presName="connectorText" presStyleLbl="sibTrans2D1" presStyleIdx="1" presStyleCnt="4"/>
      <dgm:spPr/>
    </dgm:pt>
    <dgm:pt modelId="{4CFC3B33-FC06-4C6F-A81F-0208385F2C52}" type="pres">
      <dgm:prSet presAssocID="{EACD1AE2-5F8B-420A-A775-13B97F5CD074}" presName="node" presStyleLbl="node1" presStyleIdx="2" presStyleCnt="5">
        <dgm:presLayoutVars>
          <dgm:bulletEnabled val="1"/>
        </dgm:presLayoutVars>
      </dgm:prSet>
      <dgm:spPr/>
    </dgm:pt>
    <dgm:pt modelId="{15D0459C-FA26-43EC-A8DE-102FC95A645E}" type="pres">
      <dgm:prSet presAssocID="{F3ED1397-B85D-4FBA-99B8-0071B36BCBC5}" presName="sibTrans" presStyleLbl="sibTrans2D1" presStyleIdx="2" presStyleCnt="4"/>
      <dgm:spPr/>
    </dgm:pt>
    <dgm:pt modelId="{D6B7EDFF-FF4B-4C52-9494-C047C791D0D7}" type="pres">
      <dgm:prSet presAssocID="{F3ED1397-B85D-4FBA-99B8-0071B36BCBC5}" presName="connectorText" presStyleLbl="sibTrans2D1" presStyleIdx="2" presStyleCnt="4"/>
      <dgm:spPr/>
    </dgm:pt>
    <dgm:pt modelId="{B8A8EC43-E9F6-4861-9DB7-96016687C982}" type="pres">
      <dgm:prSet presAssocID="{82FBAD7F-0860-4DC7-A877-A2E775A40354}" presName="node" presStyleLbl="node1" presStyleIdx="3" presStyleCnt="5">
        <dgm:presLayoutVars>
          <dgm:bulletEnabled val="1"/>
        </dgm:presLayoutVars>
      </dgm:prSet>
      <dgm:spPr/>
    </dgm:pt>
    <dgm:pt modelId="{1982D4C9-9B8D-4221-A025-9A68B57B2E9E}" type="pres">
      <dgm:prSet presAssocID="{6B8664D8-A328-4076-A793-67ADE73A2F42}" presName="sibTrans" presStyleLbl="sibTrans2D1" presStyleIdx="3" presStyleCnt="4"/>
      <dgm:spPr/>
    </dgm:pt>
    <dgm:pt modelId="{C2EF1612-4C20-4BA5-ABA3-DDA319563C2B}" type="pres">
      <dgm:prSet presAssocID="{6B8664D8-A328-4076-A793-67ADE73A2F42}" presName="connectorText" presStyleLbl="sibTrans2D1" presStyleIdx="3" presStyleCnt="4"/>
      <dgm:spPr/>
    </dgm:pt>
    <dgm:pt modelId="{7B549B54-841E-4982-8956-7EA9D2E677CC}" type="pres">
      <dgm:prSet presAssocID="{FD57E1B9-9A32-48D4-B5BB-E093DCD01116}" presName="node" presStyleLbl="node1" presStyleIdx="4" presStyleCnt="5">
        <dgm:presLayoutVars>
          <dgm:bulletEnabled val="1"/>
        </dgm:presLayoutVars>
      </dgm:prSet>
      <dgm:spPr/>
    </dgm:pt>
  </dgm:ptLst>
  <dgm:cxnLst>
    <dgm:cxn modelId="{D560010D-06DF-4B47-A35D-BC4F2A322307}" srcId="{D4DA9EA7-7432-4E86-801E-1D3CC6412995}" destId="{EACD1AE2-5F8B-420A-A775-13B97F5CD074}" srcOrd="2" destOrd="0" parTransId="{D9E3109C-8BFE-4FA0-ADEC-17338847F5F7}" sibTransId="{F3ED1397-B85D-4FBA-99B8-0071B36BCBC5}"/>
    <dgm:cxn modelId="{73E0E613-4EE2-43E7-9586-592CA3CE6634}" type="presOf" srcId="{FDB467AF-4DC6-4B97-B9E9-371C6D8ADBF0}" destId="{C7BA4A52-2105-48EC-A915-108D7F572705}" srcOrd="0" destOrd="0" presId="urn:microsoft.com/office/officeart/2005/8/layout/process2"/>
    <dgm:cxn modelId="{517AE218-5E25-481F-938B-04C140F3E154}" type="presOf" srcId="{D4DA9EA7-7432-4E86-801E-1D3CC6412995}" destId="{AF158A68-484F-41BB-A09A-6033222ECA41}" srcOrd="0" destOrd="0" presId="urn:microsoft.com/office/officeart/2005/8/layout/process2"/>
    <dgm:cxn modelId="{95508A2F-17A8-482A-B161-2D6D6C29D5C3}" type="presOf" srcId="{6B8664D8-A328-4076-A793-67ADE73A2F42}" destId="{C2EF1612-4C20-4BA5-ABA3-DDA319563C2B}" srcOrd="1" destOrd="0" presId="urn:microsoft.com/office/officeart/2005/8/layout/process2"/>
    <dgm:cxn modelId="{04C5DC31-9808-4E2B-926F-02A96E1EB116}" type="presOf" srcId="{FD57E1B9-9A32-48D4-B5BB-E093DCD01116}" destId="{7B549B54-841E-4982-8956-7EA9D2E677CC}" srcOrd="0" destOrd="0" presId="urn:microsoft.com/office/officeart/2005/8/layout/process2"/>
    <dgm:cxn modelId="{26FA4238-0DF7-48AB-84AF-CE51E270ABF4}" srcId="{D4DA9EA7-7432-4E86-801E-1D3CC6412995}" destId="{E1D9E5FC-72B2-4261-BB24-4E28E9BD2F2A}" srcOrd="0" destOrd="0" parTransId="{2FF547A1-6909-4BFF-9E09-E0F339164F93}" sibTransId="{C435DF99-6E41-4BF6-86B9-14319FCE7182}"/>
    <dgm:cxn modelId="{9A85F83F-354C-440C-8D4F-32EF974E07EE}" type="presOf" srcId="{6B8664D8-A328-4076-A793-67ADE73A2F42}" destId="{1982D4C9-9B8D-4221-A025-9A68B57B2E9E}" srcOrd="0" destOrd="0" presId="urn:microsoft.com/office/officeart/2005/8/layout/process2"/>
    <dgm:cxn modelId="{75551440-A21D-4E9F-B55D-8E4FCC7F40EE}" srcId="{D4DA9EA7-7432-4E86-801E-1D3CC6412995}" destId="{82FBAD7F-0860-4DC7-A877-A2E775A40354}" srcOrd="3" destOrd="0" parTransId="{04EEEB05-4A60-465B-8E60-6B07ED722174}" sibTransId="{6B8664D8-A328-4076-A793-67ADE73A2F42}"/>
    <dgm:cxn modelId="{C33AEF5D-A33D-42CF-82B0-C8F8E86EA97F}" srcId="{D4DA9EA7-7432-4E86-801E-1D3CC6412995}" destId="{FD57E1B9-9A32-48D4-B5BB-E093DCD01116}" srcOrd="4" destOrd="0" parTransId="{5183D82F-F217-4124-82B0-42B8D6536EFB}" sibTransId="{496E26EB-6115-40F7-8142-933933419C9A}"/>
    <dgm:cxn modelId="{72689861-13E5-4805-BF5C-23C80DF48316}" type="presOf" srcId="{C435DF99-6E41-4BF6-86B9-14319FCE7182}" destId="{4F4042DB-28D1-4842-9059-1F0D9EBF739E}" srcOrd="0" destOrd="0" presId="urn:microsoft.com/office/officeart/2005/8/layout/process2"/>
    <dgm:cxn modelId="{B5168C63-9EB2-4C7F-88E8-F83731DEBBD8}" type="presOf" srcId="{C435DF99-6E41-4BF6-86B9-14319FCE7182}" destId="{714A9ECE-8892-481A-A8AE-8A8925102BEE}" srcOrd="1" destOrd="0" presId="urn:microsoft.com/office/officeart/2005/8/layout/process2"/>
    <dgm:cxn modelId="{2573526A-1F84-4956-AD53-E55219474CDC}" type="presOf" srcId="{82FBAD7F-0860-4DC7-A877-A2E775A40354}" destId="{B8A8EC43-E9F6-4861-9DB7-96016687C982}" srcOrd="0" destOrd="0" presId="urn:microsoft.com/office/officeart/2005/8/layout/process2"/>
    <dgm:cxn modelId="{9605CD8B-A798-497C-8C0B-B041EA4CE5CA}" srcId="{D4DA9EA7-7432-4E86-801E-1D3CC6412995}" destId="{FDB467AF-4DC6-4B97-B9E9-371C6D8ADBF0}" srcOrd="1" destOrd="0" parTransId="{6DCDD9A9-A73E-4BD7-AAAC-0308B6E68F2C}" sibTransId="{C45B9075-CF0A-4CAB-BF6C-3EEE7940C888}"/>
    <dgm:cxn modelId="{FA4B8BA2-E0D4-4381-A014-9752F54806B7}" type="presOf" srcId="{C45B9075-CF0A-4CAB-BF6C-3EEE7940C888}" destId="{1DEBD269-521A-4FB2-9D54-D92C42DBFA42}" srcOrd="0" destOrd="0" presId="urn:microsoft.com/office/officeart/2005/8/layout/process2"/>
    <dgm:cxn modelId="{504921A3-3E0B-484A-82BF-2047ED2B8929}" type="presOf" srcId="{F3ED1397-B85D-4FBA-99B8-0071B36BCBC5}" destId="{15D0459C-FA26-43EC-A8DE-102FC95A645E}" srcOrd="0" destOrd="0" presId="urn:microsoft.com/office/officeart/2005/8/layout/process2"/>
    <dgm:cxn modelId="{52E34BC2-9C25-4306-8B2B-735B247D55F6}" type="presOf" srcId="{F3ED1397-B85D-4FBA-99B8-0071B36BCBC5}" destId="{D6B7EDFF-FF4B-4C52-9494-C047C791D0D7}" srcOrd="1" destOrd="0" presId="urn:microsoft.com/office/officeart/2005/8/layout/process2"/>
    <dgm:cxn modelId="{E20FC5C2-768B-42C6-9C30-A7F8CF73593B}" type="presOf" srcId="{C45B9075-CF0A-4CAB-BF6C-3EEE7940C888}" destId="{8D955B5C-8099-4CF3-87FC-647CC842E925}" srcOrd="1" destOrd="0" presId="urn:microsoft.com/office/officeart/2005/8/layout/process2"/>
    <dgm:cxn modelId="{94030DD8-CD88-4AF0-9ABF-7067BA78F335}" type="presOf" srcId="{E1D9E5FC-72B2-4261-BB24-4E28E9BD2F2A}" destId="{FDCAC73D-CEAA-4C50-A75D-3A3BB895DACD}" srcOrd="0" destOrd="0" presId="urn:microsoft.com/office/officeart/2005/8/layout/process2"/>
    <dgm:cxn modelId="{7F9CC5DE-7AE5-44D3-9975-F9E043315176}" type="presOf" srcId="{EACD1AE2-5F8B-420A-A775-13B97F5CD074}" destId="{4CFC3B33-FC06-4C6F-A81F-0208385F2C52}" srcOrd="0" destOrd="0" presId="urn:microsoft.com/office/officeart/2005/8/layout/process2"/>
    <dgm:cxn modelId="{F94EBEC2-7E49-4972-AC7A-D7C23CC52F56}" type="presParOf" srcId="{AF158A68-484F-41BB-A09A-6033222ECA41}" destId="{FDCAC73D-CEAA-4C50-A75D-3A3BB895DACD}" srcOrd="0" destOrd="0" presId="urn:microsoft.com/office/officeart/2005/8/layout/process2"/>
    <dgm:cxn modelId="{CF0EC980-02C6-43E7-B158-DBF02FA7F957}" type="presParOf" srcId="{AF158A68-484F-41BB-A09A-6033222ECA41}" destId="{4F4042DB-28D1-4842-9059-1F0D9EBF739E}" srcOrd="1" destOrd="0" presId="urn:microsoft.com/office/officeart/2005/8/layout/process2"/>
    <dgm:cxn modelId="{BE0EEAE5-21FE-4F64-BA0B-D147BD188916}" type="presParOf" srcId="{4F4042DB-28D1-4842-9059-1F0D9EBF739E}" destId="{714A9ECE-8892-481A-A8AE-8A8925102BEE}" srcOrd="0" destOrd="0" presId="urn:microsoft.com/office/officeart/2005/8/layout/process2"/>
    <dgm:cxn modelId="{A2739C41-6D73-4D0F-BEF9-2D7E3D49AA24}" type="presParOf" srcId="{AF158A68-484F-41BB-A09A-6033222ECA41}" destId="{C7BA4A52-2105-48EC-A915-108D7F572705}" srcOrd="2" destOrd="0" presId="urn:microsoft.com/office/officeart/2005/8/layout/process2"/>
    <dgm:cxn modelId="{55AF1040-DD81-44B8-AB4B-DEF64928542A}" type="presParOf" srcId="{AF158A68-484F-41BB-A09A-6033222ECA41}" destId="{1DEBD269-521A-4FB2-9D54-D92C42DBFA42}" srcOrd="3" destOrd="0" presId="urn:microsoft.com/office/officeart/2005/8/layout/process2"/>
    <dgm:cxn modelId="{A6E7A34C-B353-409D-8344-89614631DBC1}" type="presParOf" srcId="{1DEBD269-521A-4FB2-9D54-D92C42DBFA42}" destId="{8D955B5C-8099-4CF3-87FC-647CC842E925}" srcOrd="0" destOrd="0" presId="urn:microsoft.com/office/officeart/2005/8/layout/process2"/>
    <dgm:cxn modelId="{1C07AA76-8726-4674-B148-DF16D8C72014}" type="presParOf" srcId="{AF158A68-484F-41BB-A09A-6033222ECA41}" destId="{4CFC3B33-FC06-4C6F-A81F-0208385F2C52}" srcOrd="4" destOrd="0" presId="urn:microsoft.com/office/officeart/2005/8/layout/process2"/>
    <dgm:cxn modelId="{150429CD-0700-4F8C-8D0A-2A0FF622ABD2}" type="presParOf" srcId="{AF158A68-484F-41BB-A09A-6033222ECA41}" destId="{15D0459C-FA26-43EC-A8DE-102FC95A645E}" srcOrd="5" destOrd="0" presId="urn:microsoft.com/office/officeart/2005/8/layout/process2"/>
    <dgm:cxn modelId="{0E6BD7A6-7A1A-4D9A-AE75-B2FB149B3C06}" type="presParOf" srcId="{15D0459C-FA26-43EC-A8DE-102FC95A645E}" destId="{D6B7EDFF-FF4B-4C52-9494-C047C791D0D7}" srcOrd="0" destOrd="0" presId="urn:microsoft.com/office/officeart/2005/8/layout/process2"/>
    <dgm:cxn modelId="{E24CA4D8-8152-4D02-BF7E-86597658AC95}" type="presParOf" srcId="{AF158A68-484F-41BB-A09A-6033222ECA41}" destId="{B8A8EC43-E9F6-4861-9DB7-96016687C982}" srcOrd="6" destOrd="0" presId="urn:microsoft.com/office/officeart/2005/8/layout/process2"/>
    <dgm:cxn modelId="{FE9D13EB-FEEF-4907-BB82-A6A317B87474}" type="presParOf" srcId="{AF158A68-484F-41BB-A09A-6033222ECA41}" destId="{1982D4C9-9B8D-4221-A025-9A68B57B2E9E}" srcOrd="7" destOrd="0" presId="urn:microsoft.com/office/officeart/2005/8/layout/process2"/>
    <dgm:cxn modelId="{E60A36C7-5242-423E-BD6A-7DE6DBFF39F4}" type="presParOf" srcId="{1982D4C9-9B8D-4221-A025-9A68B57B2E9E}" destId="{C2EF1612-4C20-4BA5-ABA3-DDA319563C2B}" srcOrd="0" destOrd="0" presId="urn:microsoft.com/office/officeart/2005/8/layout/process2"/>
    <dgm:cxn modelId="{AC45DBBC-F22F-4306-B88F-5D3BB37F70DC}" type="presParOf" srcId="{AF158A68-484F-41BB-A09A-6033222ECA41}" destId="{7B549B54-841E-4982-8956-7EA9D2E677C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AC73D-CEAA-4C50-A75D-3A3BB895DACD}">
      <dsp:nvSpPr>
        <dsp:cNvPr id="0" name=""/>
        <dsp:cNvSpPr/>
      </dsp:nvSpPr>
      <dsp:spPr>
        <a:xfrm>
          <a:off x="1960567" y="564"/>
          <a:ext cx="2051781" cy="66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Solution, Simulate &amp; Debug</a:t>
          </a:r>
          <a:endParaRPr lang="en-GB" sz="1800" kern="1200" dirty="0"/>
        </a:p>
      </dsp:txBody>
      <dsp:txXfrm>
        <a:off x="1979913" y="19910"/>
        <a:ext cx="2013089" cy="621841"/>
      </dsp:txXfrm>
    </dsp:sp>
    <dsp:sp modelId="{4F4042DB-28D1-4842-9059-1F0D9EBF739E}">
      <dsp:nvSpPr>
        <dsp:cNvPr id="0" name=""/>
        <dsp:cNvSpPr/>
      </dsp:nvSpPr>
      <dsp:spPr>
        <a:xfrm rot="5561516">
          <a:off x="2838913" y="677944"/>
          <a:ext cx="248474" cy="297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2875729" y="702367"/>
        <a:ext cx="178343" cy="173932"/>
      </dsp:txXfrm>
    </dsp:sp>
    <dsp:sp modelId="{C7BA4A52-2105-48EC-A915-108D7F572705}">
      <dsp:nvSpPr>
        <dsp:cNvPr id="0" name=""/>
        <dsp:cNvSpPr/>
      </dsp:nvSpPr>
      <dsp:spPr>
        <a:xfrm>
          <a:off x="1913951" y="992031"/>
          <a:ext cx="2051781" cy="66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Synthesize</a:t>
          </a:r>
          <a:endParaRPr lang="en-GB" sz="1800" kern="1200" dirty="0"/>
        </a:p>
      </dsp:txBody>
      <dsp:txXfrm>
        <a:off x="1933297" y="1011377"/>
        <a:ext cx="2013089" cy="621841"/>
      </dsp:txXfrm>
    </dsp:sp>
    <dsp:sp modelId="{1DEBD269-521A-4FB2-9D54-D92C42DBFA42}">
      <dsp:nvSpPr>
        <dsp:cNvPr id="0" name=""/>
        <dsp:cNvSpPr/>
      </dsp:nvSpPr>
      <dsp:spPr>
        <a:xfrm rot="5238267">
          <a:off x="2839413" y="1668744"/>
          <a:ext cx="247473" cy="297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2872232" y="1693668"/>
        <a:ext cx="178343" cy="173231"/>
      </dsp:txXfrm>
    </dsp:sp>
    <dsp:sp modelId="{4CFC3B33-FC06-4C6F-A81F-0208385F2C52}">
      <dsp:nvSpPr>
        <dsp:cNvPr id="0" name=""/>
        <dsp:cNvSpPr/>
      </dsp:nvSpPr>
      <dsp:spPr>
        <a:xfrm>
          <a:off x="1960567" y="1982164"/>
          <a:ext cx="2051781" cy="66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Analyse &amp; Optimize </a:t>
          </a:r>
          <a:endParaRPr lang="en-GB" sz="1800" kern="1200" dirty="0"/>
        </a:p>
      </dsp:txBody>
      <dsp:txXfrm>
        <a:off x="1979913" y="2001510"/>
        <a:ext cx="2013089" cy="621841"/>
      </dsp:txXfrm>
    </dsp:sp>
    <dsp:sp modelId="{15D0459C-FA26-43EC-A8DE-102FC95A645E}">
      <dsp:nvSpPr>
        <dsp:cNvPr id="0" name=""/>
        <dsp:cNvSpPr/>
      </dsp:nvSpPr>
      <dsp:spPr>
        <a:xfrm rot="5400000">
          <a:off x="2862608" y="2659210"/>
          <a:ext cx="247699" cy="297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2897286" y="2683980"/>
        <a:ext cx="178343" cy="173389"/>
      </dsp:txXfrm>
    </dsp:sp>
    <dsp:sp modelId="{B8A8EC43-E9F6-4861-9DB7-96016687C982}">
      <dsp:nvSpPr>
        <dsp:cNvPr id="0" name=""/>
        <dsp:cNvSpPr/>
      </dsp:nvSpPr>
      <dsp:spPr>
        <a:xfrm>
          <a:off x="1960567" y="2972964"/>
          <a:ext cx="2051781" cy="66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 Simulation</a:t>
          </a:r>
          <a:endParaRPr lang="en-GB" sz="1800" kern="1200" dirty="0"/>
        </a:p>
      </dsp:txBody>
      <dsp:txXfrm>
        <a:off x="1979913" y="2992310"/>
        <a:ext cx="2013089" cy="621841"/>
      </dsp:txXfrm>
    </dsp:sp>
    <dsp:sp modelId="{1982D4C9-9B8D-4221-A025-9A68B57B2E9E}">
      <dsp:nvSpPr>
        <dsp:cNvPr id="0" name=""/>
        <dsp:cNvSpPr/>
      </dsp:nvSpPr>
      <dsp:spPr>
        <a:xfrm rot="5400000">
          <a:off x="2862608" y="3650010"/>
          <a:ext cx="247699" cy="297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2897286" y="3674780"/>
        <a:ext cx="178343" cy="173389"/>
      </dsp:txXfrm>
    </dsp:sp>
    <dsp:sp modelId="{7B549B54-841E-4982-8956-7EA9D2E677CC}">
      <dsp:nvSpPr>
        <dsp:cNvPr id="0" name=""/>
        <dsp:cNvSpPr/>
      </dsp:nvSpPr>
      <dsp:spPr>
        <a:xfrm>
          <a:off x="1960567" y="3963764"/>
          <a:ext cx="2051781" cy="66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Package the IP</a:t>
          </a:r>
          <a:endParaRPr lang="en-GB" sz="1800" kern="1200" dirty="0"/>
        </a:p>
      </dsp:txBody>
      <dsp:txXfrm>
        <a:off x="1979913" y="3983110"/>
        <a:ext cx="2013089" cy="621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8C04-9E5E-451F-B1E8-32120E085B2F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4E8D-EB33-48D4-8045-C42E2C8A0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20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74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7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1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5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3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4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02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99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9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5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69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92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0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2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87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7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90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7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3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9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63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8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1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54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7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8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66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8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69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5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80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59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55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90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38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1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7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7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98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505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638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255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0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8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07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26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027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167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434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57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1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945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320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69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8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165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24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8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53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94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1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07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877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61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19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4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534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665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9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26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2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122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58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67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29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255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381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17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89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76B-B297-4A05-AE6D-6D19D435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07AA-1266-4B9C-B681-B8BBC1213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E842-4E38-4746-9F30-E38A32D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09D0-2E2D-4576-9581-992E77D7F9F9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EAA7-493F-4CC7-997B-0EB2888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7B79-C00A-4C35-BEF9-0CD59A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06D-4151-4E22-AA8F-AD4B508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A1F41-A09F-4CBD-9740-C8BFB18A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C3F2-C181-44A8-BB64-98CED6E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62A8-9106-478C-82C9-85C4D8753663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5D97-2137-474B-BB47-7FA3CBF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2132-24BA-482C-9681-A99FBF6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CA734-54B9-4517-930F-BB7B0165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5B5-445C-454C-852C-582D2BF41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9284-79B0-4D59-BDB0-FA7A117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F4A-80A9-43A3-82B8-5373B7C897E3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E986-81C9-4877-9057-3C98525D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EA329-480F-4F2A-9DCC-4A6D9457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6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D927-55C0-484E-A2FD-4DE8A518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85D94-D5F7-45ED-AE4C-8A9CF1C84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1D7CC-FA7D-42A8-9BF0-513FAA1456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EF8EE-D831-41C9-BD8E-49B21FFFF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47875"/>
            <a:ext cx="5505450" cy="3771900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400"/>
            </a:lvl1pPr>
            <a:lvl2pPr marL="914400" indent="-457200">
              <a:buClr>
                <a:schemeClr val="tx1"/>
              </a:buClr>
              <a:buFont typeface="Arial" panose="020B0604020202020204" pitchFamily="34" charset="0"/>
              <a:buChar char="»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785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FE16-77BD-43D6-AE09-D70E366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A9D-C754-4577-9DE7-4EB597C3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F4BA-0F11-40B6-A40D-30E35124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Integrating Arm Cortex-M1 Soft CPUs into Xilinx FPGAs Workshop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C4D6-0A46-4C04-ACB7-F154CB2F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7E6-1043-473C-B430-ACE564B2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F93-B5F4-471D-84F5-4986EDAF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EB3-CF75-49B8-8241-A5102B409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A29F-CA8C-4852-8EF5-0EEFF1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0D27-F759-4BB9-A74A-BD116BE4FD2A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2CFF-8AC1-41BD-B938-D527639E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AE9-B867-42D1-9C05-2CC663D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626-AE8A-4026-96C3-D855987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4795-B124-404A-8F93-B7545AFF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9119-A809-4667-8EF9-B705301E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2C896-8D61-43EC-876C-FD3DBF3B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A777-792C-4049-89AA-C4D825EC1A4B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941B-A79C-48E1-AA3C-44EFD8AB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029D-AD0B-455C-80E9-147D7BE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E46-01B6-4A51-9C88-69066A82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7957-D3A4-4305-A2BA-3C3682A2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9756-0820-4F9B-857D-540B02C3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BA15-C86D-4DC7-B552-D1EB4444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AB69C-322B-4D4C-AF35-E1434508A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95221-D055-4DD3-B7B8-7BAB2421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9E72-DEEC-4BAC-9013-E70BED12C4EC}" type="datetime1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A8E6D-FCA1-4743-89F8-2F1D7B91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BD95C-6629-49E5-ABB8-4E8BBF3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402-468B-4AB3-97E3-C617DE72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27401-541B-4705-B95A-2D9638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37DA-9E57-425C-BEE5-80CCA221B860}" type="datetime1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6F1A-0607-46E0-A637-E113100E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C4C-051E-4F8C-A75B-CA1E219A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E7B8-6EA3-461A-8B9C-23CD3DF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9C54-F12F-4F39-8251-CA876262F5CE}" type="datetime1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D91F-46A1-493D-892D-2505BDE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F9CA-F145-4F9B-897F-BBE950F2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380-887D-4F2E-94C7-A0C210B9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94BD-9AD1-4057-B185-69216ED7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946B-DA1E-47C8-B4BE-7FA85AEB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C02C-1F68-41AC-B68B-E0196DF0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F144-7B92-4293-9DF9-3DE640C60A5D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2210-340B-405A-BAE9-02535C0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795D-E0E6-4044-A37B-47B9FBEC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96-6531-4CB8-832C-AE210F58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F941F-3C38-4091-98FA-4EB2569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69BA-52D4-4C5F-B611-604850AD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AF81-0D3A-4C9E-AA83-DDF76229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D547-DBAF-42E0-A053-6D6D5BB528DB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FBFA4-AB81-48BE-8E34-0E2DE67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3717-B3D2-4F33-A87D-A9354950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C1CC5-A931-4882-AC52-6A65286D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7721-6F3A-462C-B394-8F4A08BE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6C1F-E69D-4302-953F-9BB8B0552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3522-CA21-4EED-8420-289AA7B5D31B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2175-BA40-4F4E-AFC0-D292CFC50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1C41-15C0-4B34-BAF1-AEAF04BC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 ">
            <a:extLst>
              <a:ext uri="{FF2B5EF4-FFF2-40B4-BE49-F238E27FC236}">
                <a16:creationId xmlns:a16="http://schemas.microsoft.com/office/drawing/2014/main" id="{8149D057-678C-469A-AEED-61928EF07F1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12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3.xml"/><Relationship Id="rId7" Type="http://schemas.openxmlformats.org/officeDocument/2006/relationships/slide" Target="slide7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9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am@adiuvoengineerin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t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AUUsLymVQo&amp;t=7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E5B-84E1-414C-A9BF-22AF1999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D3D-8775-4098-A8AC-734F29B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073E9E-314E-4AB2-B263-9724E1A09F8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HLS Hero Workshop </a:t>
            </a:r>
          </a:p>
          <a:p>
            <a:pPr algn="l"/>
            <a:endParaRPr lang="en-US" sz="5400" b="1" dirty="0"/>
          </a:p>
          <a:p>
            <a:pPr algn="l"/>
            <a:endParaRPr lang="en-US" sz="5400" b="1" dirty="0"/>
          </a:p>
          <a:p>
            <a:pPr algn="l"/>
            <a:r>
              <a:rPr lang="en-US" sz="4800" dirty="0"/>
              <a:t>Course Workbook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60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22A5-D74C-49A2-9214-DE2E1E70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HLS Solutions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D0E9A-10E9-4FAB-8475-338F8B8AF5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Adiuvo Engineering and Training, Ltd.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B0A4-F290-475F-9FFA-98341482E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485EF-5C91-453A-8149-FD6AA79CD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90688"/>
            <a:ext cx="10799618" cy="37719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Software written for CPUs and software written for FPGAs is fundamentally different</a:t>
            </a:r>
          </a:p>
          <a:p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GB" dirty="0"/>
              <a:t>Not all C constructs can be synthesised </a:t>
            </a:r>
          </a:p>
          <a:p>
            <a:pPr marL="457200" indent="-457200">
              <a:buAutoNum type="arabicPeriod"/>
            </a:pPr>
            <a:r>
              <a:rPr lang="en-US" dirty="0"/>
              <a:t>Learn about synthesizable C/C++ coding styles.</a:t>
            </a:r>
          </a:p>
          <a:p>
            <a:pPr marL="457200" indent="-457200">
              <a:buAutoNum type="arabicPeriod"/>
            </a:pPr>
            <a:r>
              <a:rPr lang="en-GB" dirty="0"/>
              <a:t>Need to focus on correct micro architecture </a:t>
            </a:r>
          </a:p>
          <a:p>
            <a:pPr marL="1371600" lvl="1">
              <a:buAutoNum type="arabicPeriod"/>
            </a:pPr>
            <a:r>
              <a:rPr lang="en-GB" dirty="0"/>
              <a:t>Understand the producers and consumers</a:t>
            </a:r>
          </a:p>
          <a:p>
            <a:pPr marL="1371600" lvl="1">
              <a:buAutoNum type="arabicPeriod"/>
            </a:pPr>
            <a:r>
              <a:rPr lang="en-GB" dirty="0"/>
              <a:t>Decompose the algorithm into small section which interconnect</a:t>
            </a:r>
          </a:p>
          <a:p>
            <a:pPr marL="1371600" lvl="1">
              <a:buAutoNum type="arabicPeriod"/>
            </a:pPr>
            <a:r>
              <a:rPr lang="en-GB" dirty="0"/>
              <a:t>Understand throughput required for each element to achieve overall performance goals</a:t>
            </a:r>
          </a:p>
          <a:p>
            <a:pPr marL="457200" indent="-457200">
              <a:buAutoNum type="arabicPeriod"/>
            </a:pPr>
            <a:r>
              <a:rPr lang="en-GB" dirty="0"/>
              <a:t>Learn how to interpret the design reports</a:t>
            </a:r>
          </a:p>
          <a:p>
            <a:pPr marL="457200">
              <a:buAutoNum type="arabicPeriod"/>
            </a:pPr>
            <a:endParaRPr lang="en-GB" dirty="0"/>
          </a:p>
          <a:p>
            <a:pPr marL="457200"/>
            <a:endParaRPr lang="en-GB" dirty="0"/>
          </a:p>
          <a:p>
            <a:pPr marL="1371600" lvl="1">
              <a:buAutoNum type="arabicPeriod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229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If you downloaded the Zip Extract the files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39279-CD1E-41DA-A426-91DC0F02F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7" y="1542882"/>
            <a:ext cx="74400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06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project called vhlab5.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8BC28E-F6FF-4D9F-A1CA-DA99CD34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4" y="1480109"/>
            <a:ext cx="4768065" cy="48762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3842532" y="2214824"/>
            <a:ext cx="4643921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741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source and select Add Source File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1F6415-3540-4A5A-A803-EAAEC55A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70" y="1524902"/>
            <a:ext cx="4643921" cy="4776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3739793" y="3356277"/>
            <a:ext cx="4413608" cy="1020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653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the files, data_path.hpp, top_module.cpp and top_module.hpp from the location </a:t>
            </a:r>
          </a:p>
          <a:p>
            <a:r>
              <a:rPr lang="fr-FR" dirty="0"/>
              <a:t>&lt;</a:t>
            </a:r>
            <a:r>
              <a:rPr lang="fr-FR" dirty="0" err="1"/>
              <a:t>install</a:t>
            </a:r>
            <a:r>
              <a:rPr lang="fr-FR" dirty="0"/>
              <a:t>&gt;\Vitis_Libraries\dsp\L1\examples\1Dfix_impluse\src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2DFACF-4846-4A79-BF82-E00496029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670301"/>
            <a:ext cx="4680702" cy="47393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736387" y="2360373"/>
            <a:ext cx="3525716" cy="1020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31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Test Bench and select Add Source File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BC8391-8504-4E3C-A52B-F26ACC20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2" y="1404633"/>
            <a:ext cx="4234466" cy="49237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038599" y="3429000"/>
            <a:ext cx="3954695" cy="1050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8992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the file main.cpp from the location </a:t>
            </a:r>
          </a:p>
          <a:p>
            <a:r>
              <a:rPr lang="fr-FR" dirty="0"/>
              <a:t>&lt;</a:t>
            </a:r>
            <a:r>
              <a:rPr lang="fr-FR" dirty="0" err="1"/>
              <a:t>install</a:t>
            </a:r>
            <a:r>
              <a:rPr lang="fr-FR" dirty="0"/>
              <a:t>&gt;\Vitis_Libraries\dsp\L1\examples\1Dfix_impluse\src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1CB325-F5AF-4F53-8E2D-C9CB8A62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89" y="1835825"/>
            <a:ext cx="4459021" cy="45205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942339" y="2405472"/>
            <a:ext cx="3383171" cy="1020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9706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the </a:t>
            </a:r>
            <a:r>
              <a:rPr lang="en-US" dirty="0" err="1"/>
              <a:t>fft_top</a:t>
            </a:r>
            <a:r>
              <a:rPr lang="en-US" dirty="0"/>
              <a:t> as the top function for the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C6588E-CD32-4E9F-ABB4-826C2CB81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05" y="1746607"/>
            <a:ext cx="5192073" cy="45169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404415" y="3568999"/>
            <a:ext cx="2921060" cy="177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513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Set the </a:t>
            </a:r>
            <a:r>
              <a:rPr lang="en-US" dirty="0" err="1"/>
              <a:t>Cflags</a:t>
            </a:r>
            <a:r>
              <a:rPr lang="en-US" dirty="0"/>
              <a:t> and </a:t>
            </a:r>
            <a:r>
              <a:rPr lang="en-US" dirty="0" err="1"/>
              <a:t>Csimflags</a:t>
            </a:r>
            <a:r>
              <a:rPr lang="en-US" dirty="0"/>
              <a:t> to </a:t>
            </a:r>
          </a:p>
          <a:p>
            <a:r>
              <a:rPr lang="en-US" dirty="0"/>
              <a:t>-I../../../../../GIT/</a:t>
            </a:r>
            <a:r>
              <a:rPr lang="en-US" dirty="0" err="1"/>
              <a:t>Vitis_Libraries</a:t>
            </a:r>
            <a:r>
              <a:rPr lang="en-US" dirty="0"/>
              <a:t>/</a:t>
            </a:r>
            <a:r>
              <a:rPr lang="en-US" dirty="0" err="1"/>
              <a:t>dsp</a:t>
            </a:r>
            <a:r>
              <a:rPr lang="en-US" dirty="0"/>
              <a:t>/L1/include/</a:t>
            </a:r>
            <a:r>
              <a:rPr lang="en-US" dirty="0" err="1"/>
              <a:t>hw</a:t>
            </a:r>
            <a:r>
              <a:rPr lang="en-US" dirty="0"/>
              <a:t>/</a:t>
            </a:r>
            <a:r>
              <a:rPr lang="en-US" dirty="0" err="1"/>
              <a:t>vitis_fft</a:t>
            </a:r>
            <a:r>
              <a:rPr lang="en-US" dirty="0"/>
              <a:t>/fixed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21FA03C-E1DA-4CCA-863B-DD33F8FC4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43" y="1756485"/>
            <a:ext cx="5413057" cy="46946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443541" y="2755624"/>
            <a:ext cx="2921060" cy="177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533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Run synthesis this might take some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289429" y="2910242"/>
            <a:ext cx="2921060" cy="177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3E7794-3981-40D4-B185-C437323DC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682"/>
            <a:ext cx="12192000" cy="45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45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function call graph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289429" y="2910242"/>
            <a:ext cx="2921060" cy="177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18B5707-2463-498C-8AF0-22A02D9BA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5" y="1576489"/>
            <a:ext cx="9572090" cy="47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1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4CAB-1308-4090-83B5-33DFFF1F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Flow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E99D9-A195-4DF3-919F-05B61EDFE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07897-960E-42F6-ABC6-661105876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11288F-B7A2-474E-9125-6C64E36BD054}"/>
              </a:ext>
            </a:extLst>
          </p:cNvPr>
          <p:cNvGraphicFramePr/>
          <p:nvPr/>
        </p:nvGraphicFramePr>
        <p:xfrm>
          <a:off x="-451262" y="1479054"/>
          <a:ext cx="5972917" cy="462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3694FB2-7F96-468C-AC66-1EF937C2C9D2}"/>
              </a:ext>
            </a:extLst>
          </p:cNvPr>
          <p:cNvSpPr txBox="1"/>
          <p:nvPr/>
        </p:nvSpPr>
        <p:spPr>
          <a:xfrm>
            <a:off x="3864315" y="1456809"/>
            <a:ext cx="7733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Create the C Module and Test Bench – Leverage Libraries where possible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Verify algorithm performance in SW  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B3CE7-3348-4F10-9CD5-07CB6B645A89}"/>
              </a:ext>
            </a:extLst>
          </p:cNvPr>
          <p:cNvSpPr txBox="1"/>
          <p:nvPr/>
        </p:nvSpPr>
        <p:spPr>
          <a:xfrm>
            <a:off x="3864315" y="257457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Convert C Module to RTL  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D85A8-42DD-459C-B52D-49904192F43A}"/>
              </a:ext>
            </a:extLst>
          </p:cNvPr>
          <p:cNvSpPr txBox="1"/>
          <p:nvPr/>
        </p:nvSpPr>
        <p:spPr>
          <a:xfrm>
            <a:off x="3864315" y="3569246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Optimize Interfaces and Performance of synthesized implementation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DE0D0-AECB-4CDE-9777-1B94395E2CD7}"/>
              </a:ext>
            </a:extLst>
          </p:cNvPr>
          <p:cNvSpPr txBox="1"/>
          <p:nvPr/>
        </p:nvSpPr>
        <p:spPr>
          <a:xfrm>
            <a:off x="3862552" y="4563919"/>
            <a:ext cx="583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Simulation of the RTL module against the C Test Bench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5435C-00CA-4139-85B4-C1D3E1264A67}"/>
              </a:ext>
            </a:extLst>
          </p:cNvPr>
          <p:cNvSpPr txBox="1"/>
          <p:nvPr/>
        </p:nvSpPr>
        <p:spPr>
          <a:xfrm>
            <a:off x="3855840" y="5558592"/>
            <a:ext cx="51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Package for use in Vitis (XO) or Vivado (Xact IP)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975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8161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Dataflow graph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4289429" y="2910242"/>
            <a:ext cx="2921060" cy="177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080A04-9E68-428E-BCCE-424FF3D8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32" y="1626064"/>
            <a:ext cx="8173054" cy="45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35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587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Notice there is a timing error,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8CF61D-D535-4D2B-ADFF-8D29F38A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556"/>
            <a:ext cx="12192000" cy="24644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8912800" y="2527440"/>
            <a:ext cx="2921060" cy="1037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984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587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the error and select go to timing violation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CE3A0F8-F893-4169-9DB1-F62DA685F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712"/>
            <a:ext cx="12192000" cy="25809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8830607" y="2910154"/>
            <a:ext cx="2921060" cy="12406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2093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587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Observe the timing violation in the schedule viewer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5018895" y="3552473"/>
            <a:ext cx="2921060" cy="12406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icture containing text, screenshot, monitor, electronics&#10;&#10;Description automatically generated">
            <a:extLst>
              <a:ext uri="{FF2B5EF4-FFF2-40B4-BE49-F238E27FC236}">
                <a16:creationId xmlns:a16="http://schemas.microsoft.com/office/drawing/2014/main" id="{B40E17EC-9702-419B-8FD1-EDFFA3ABC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8" y="1511895"/>
            <a:ext cx="9387156" cy="48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36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106587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Back in the timing violation, go to the source- notice the line of code causing the delay is highlighted.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5018895" y="3552473"/>
            <a:ext cx="2921060" cy="12406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3B6EE0-D30E-4673-8D07-A6197A70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46" y="1848290"/>
            <a:ext cx="9886308" cy="45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12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concludes lab 5, throughout this lab we have demonstrated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access Vitis Libraries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include Level One elements from the library within Vitis HLS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 to include the Vitis libraries to build to application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bserve the results in the function call and dataflow graph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identify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 timing violation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view the violation in the schedule vie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wer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identify the violation in the source code.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96F2-7074-45A0-B6DE-C52188FC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Untimed to Timed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2FAA7-D2AC-48A7-9B16-A5CA70E33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CDA6-1D3E-4A74-AE0F-3F5AB7FB2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D33CC-621E-4B23-BBD6-B8874D2D71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926812"/>
            <a:ext cx="5040087" cy="3527837"/>
          </a:xfrm>
        </p:spPr>
        <p:txBody>
          <a:bodyPr>
            <a:normAutofit fontScale="85000" lnSpcReduction="10000"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Scheduling</a:t>
            </a:r>
            <a:endParaRPr lang="en-US" dirty="0">
              <a:latin typeface="Arial"/>
              <a:cs typeface="Arial"/>
            </a:endParaRPr>
          </a:p>
          <a:p>
            <a:pPr marL="391160" indent="-228600">
              <a:lnSpc>
                <a:spcPct val="100000"/>
              </a:lnSpc>
              <a:spcBef>
                <a:spcPts val="229"/>
              </a:spcBef>
              <a:buClr>
                <a:srgbClr val="3E3E3E"/>
              </a:buClr>
              <a:buSzPct val="93750"/>
              <a:buFont typeface="Symbol"/>
              <a:buChar char=""/>
              <a:tabLst>
                <a:tab pos="391160" algn="l"/>
              </a:tabLst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Det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rmi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es which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er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ti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ns occur d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u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ng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ch clock 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ycle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Bind</a:t>
            </a:r>
            <a:r>
              <a:rPr lang="en-US" spc="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ng</a:t>
            </a:r>
            <a:endParaRPr lang="en-US" dirty="0">
              <a:latin typeface="Arial"/>
              <a:cs typeface="Arial"/>
            </a:endParaRPr>
          </a:p>
          <a:p>
            <a:pPr marL="391160" indent="-228600">
              <a:lnSpc>
                <a:spcPct val="100000"/>
              </a:lnSpc>
              <a:spcBef>
                <a:spcPts val="229"/>
              </a:spcBef>
              <a:buClr>
                <a:srgbClr val="3E3E3E"/>
              </a:buClr>
              <a:buSzPct val="93750"/>
              <a:buFont typeface="Symbol"/>
              <a:buChar char=""/>
              <a:tabLst>
                <a:tab pos="391160" algn="l"/>
              </a:tabLst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Det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rmi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es which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rdware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u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rce im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le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ents each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sch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d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u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led 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ration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Control logic extraction</a:t>
            </a:r>
            <a:endParaRPr lang="en-US" dirty="0">
              <a:latin typeface="Arial"/>
              <a:cs typeface="Arial"/>
            </a:endParaRPr>
          </a:p>
          <a:p>
            <a:pPr marL="391160" marR="12700" indent="-228600">
              <a:lnSpc>
                <a:spcPct val="100000"/>
              </a:lnSpc>
              <a:spcBef>
                <a:spcPts val="359"/>
              </a:spcBef>
              <a:buClr>
                <a:srgbClr val="3E3E3E"/>
              </a:buClr>
              <a:buSzPct val="93750"/>
              <a:buFont typeface="Symbol"/>
              <a:buChar char=""/>
              <a:tabLst>
                <a:tab pos="391160" algn="l"/>
              </a:tabLst>
            </a:pPr>
            <a:r>
              <a:rPr lang="en-US" dirty="0">
                <a:solidFill>
                  <a:srgbClr val="3E3E3E"/>
                </a:solidFill>
                <a:latin typeface="Arial"/>
                <a:cs typeface="Arial"/>
              </a:rPr>
              <a:t>Extrac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s 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he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control 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ogic to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finite state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chine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(FSM) 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t se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q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uences the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oper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ti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ns in t</a:t>
            </a:r>
            <a:r>
              <a:rPr lang="en-US" spc="-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e RTL d</a:t>
            </a:r>
            <a:r>
              <a:rPr lang="en-US" spc="-1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lang="en-US" spc="0" dirty="0">
                <a:solidFill>
                  <a:srgbClr val="3E3E3E"/>
                </a:solidFill>
                <a:latin typeface="Arial"/>
                <a:cs typeface="Arial"/>
              </a:rPr>
              <a:t>sign</a:t>
            </a:r>
            <a:endParaRPr lang="en-US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7800632-CFB0-4B82-B303-5EDB6A069AE9}"/>
              </a:ext>
            </a:extLst>
          </p:cNvPr>
          <p:cNvSpPr/>
          <p:nvPr/>
        </p:nvSpPr>
        <p:spPr>
          <a:xfrm>
            <a:off x="6313715" y="1606380"/>
            <a:ext cx="5375565" cy="416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25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842-9D3A-48EC-9A81-5AC9E2AA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Definition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0167-1317-4193-808A-D3EC981702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218D6-554C-4AB0-A5EA-02AEE8FAD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BF49A-AA8E-4628-8E14-EC7A3EAA5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Clock frequency &amp; selected device used to determine timing of operations – Scheduling Phase</a:t>
            </a:r>
          </a:p>
          <a:p>
            <a:endParaRPr lang="en-US" dirty="0"/>
          </a:p>
          <a:p>
            <a:r>
              <a:rPr lang="en-US" dirty="0"/>
              <a:t>Uncertainty leaves time for final component placement and net routing</a:t>
            </a:r>
          </a:p>
          <a:p>
            <a:endParaRPr lang="en-US" dirty="0"/>
          </a:p>
          <a:p>
            <a:r>
              <a:rPr lang="en-US" dirty="0"/>
              <a:t>If left blank 27% is used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0E403-2BA7-4339-BDF1-09E60F94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78" y="4772139"/>
            <a:ext cx="361950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68898-6FD6-4CA2-8B52-599DA49B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06" y="1314336"/>
            <a:ext cx="4629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8"/>
            <a:ext cx="8339947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Vitis HLS 2021.2 and create a new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C41FAC-2D30-49E1-9A6E-10CBBEC1F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04" y="1730664"/>
            <a:ext cx="8056107" cy="4269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500427" y="4294598"/>
            <a:ext cx="780490" cy="306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a project name and select a location and 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2C1043-5C95-4C58-AFF7-2296757C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86681"/>
            <a:ext cx="4335231" cy="44097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038599" y="2485373"/>
            <a:ext cx="426291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6021941" y="5714218"/>
            <a:ext cx="789826" cy="255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 used the name VHlab1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970FD5-9156-476F-AD90-1341CCF0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1670522"/>
            <a:ext cx="4381602" cy="4442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038599" y="2485373"/>
            <a:ext cx="426291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6021941" y="5714218"/>
            <a:ext cx="789826" cy="255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0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242305-F2A9-46DC-8512-DBF4AE606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3" y="1750334"/>
            <a:ext cx="4180625" cy="42824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6021941" y="5599416"/>
            <a:ext cx="789826" cy="369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7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Next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0C3C15-17CA-4AB2-B3E7-AAAB9AFA4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81" y="1756881"/>
            <a:ext cx="4193270" cy="4295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6021941" y="5599416"/>
            <a:ext cx="789826" cy="369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7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Leave all unchanged except for part selection, click to select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654F3E-D6D4-4EE9-94E9-BBEB1E888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66" y="1768126"/>
            <a:ext cx="4160159" cy="42468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7746714" y="3143892"/>
            <a:ext cx="406685" cy="369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91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99DE-44D7-433D-8C72-BC3E0E5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AEA68-8B75-4C65-B89D-367332FA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25781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989">
                  <a:extLst>
                    <a:ext uri="{9D8B030D-6E8A-4147-A177-3AD203B41FA5}">
                      <a16:colId xmlns:a16="http://schemas.microsoft.com/office/drawing/2014/main" val="3763110940"/>
                    </a:ext>
                  </a:extLst>
                </a:gridCol>
                <a:gridCol w="4944611">
                  <a:extLst>
                    <a:ext uri="{9D8B030D-6E8A-4147-A177-3AD203B41FA5}">
                      <a16:colId xmlns:a16="http://schemas.microsoft.com/office/drawing/2014/main" val="220799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About this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 action="ppaction://hlinksldjump"/>
                        </a:rPr>
                        <a:t>Page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Pre-Lab: Workshop Pre-requisites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Page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2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1: </a:t>
                      </a:r>
                      <a:r>
                        <a:rPr lang="en-US" sz="1800" dirty="0"/>
                        <a:t>Vitis HLS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 action="ppaction://hlinksldjump"/>
                        </a:rPr>
                        <a:t>Page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Lab 2: Vitis HLS Interfacing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 action="ppaction://hlinksldjump"/>
                        </a:rPr>
                        <a:t>Page 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3: Vitis HLS Optimization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 action="ppaction://hlinksldjump"/>
                        </a:rPr>
                        <a:t>Page 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3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4: Vitis HLS Arbitrary Precision Math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 action="ppaction://hlinksldjump"/>
                        </a:rPr>
                        <a:t>Page 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4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5: Vitis HLS Vitis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 action="ppaction://hlinksldjump"/>
                        </a:rPr>
                        <a:t>Page 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29963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162-AF5C-44D0-856A-59DC3F0C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E373-8B15-4840-88FF-308B737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board and select the SP701 Spartan 7 Board, Click 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B770AE-5069-40C9-BAF3-7D227C2E9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89" y="1840500"/>
            <a:ext cx="5616697" cy="41020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3F5A8-D853-4786-87E3-93F5CDA82D93}"/>
              </a:ext>
            </a:extLst>
          </p:cNvPr>
          <p:cNvSpPr/>
          <p:nvPr/>
        </p:nvSpPr>
        <p:spPr>
          <a:xfrm>
            <a:off x="3673868" y="2111011"/>
            <a:ext cx="651552" cy="369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25F4D2-BA6B-45C6-9556-9E8D925B65AD}"/>
              </a:ext>
            </a:extLst>
          </p:cNvPr>
          <p:cNvSpPr/>
          <p:nvPr/>
        </p:nvSpPr>
        <p:spPr>
          <a:xfrm>
            <a:off x="6877692" y="5529284"/>
            <a:ext cx="858747" cy="306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34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Finish to create the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6ED7880-B48F-4423-BA07-B8C39EA2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28" y="1620698"/>
            <a:ext cx="4479971" cy="46108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25F4D2-BA6B-45C6-9556-9E8D925B65AD}"/>
              </a:ext>
            </a:extLst>
          </p:cNvPr>
          <p:cNvSpPr/>
          <p:nvPr/>
        </p:nvSpPr>
        <p:spPr>
          <a:xfrm>
            <a:off x="6455167" y="5825447"/>
            <a:ext cx="858747" cy="306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2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This will open the project ready for us to create the application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6" name="Picture 5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7619F90A-EAB8-4CE9-822A-F1422E59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54" y="1512918"/>
            <a:ext cx="8962917" cy="48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9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Source and Select new Source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D95569-B9CB-4619-9525-118D3405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5" y="1617777"/>
            <a:ext cx="4340476" cy="4514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3753064" y="2946158"/>
            <a:ext cx="3932006" cy="1235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24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name of the file as lab1.cpp, click save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0A9C26-7363-43A2-B342-D92C2AAA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72" y="1518303"/>
            <a:ext cx="4568221" cy="48380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4581241" y="5339697"/>
            <a:ext cx="3730552" cy="907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463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code as below – or Copy from the files on the GitHub. Save the file.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317C27-08E9-429D-949C-E80462DD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1599302"/>
            <a:ext cx="9566096" cy="45322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3621981" y="2036533"/>
            <a:ext cx="2388401" cy="1148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77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Source and Select new Source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D95569-B9CB-4619-9525-118D3405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5" y="1617777"/>
            <a:ext cx="4340476" cy="4514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3753064" y="2946158"/>
            <a:ext cx="3932006" cy="1235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09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5345A5-A43B-4747-B30F-BC3C7055A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98" y="1518302"/>
            <a:ext cx="4778402" cy="4838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name of the file as lab1.h click save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4581241" y="5339697"/>
            <a:ext cx="3956584" cy="907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0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code as below – or Copy from the files on the GitHub. Save the file.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E23BCE-6E8A-4467-A463-BFC6B7FB6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72" y="1558287"/>
            <a:ext cx="8016053" cy="46774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5132282" y="2140516"/>
            <a:ext cx="3898702" cy="684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010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Test Bench and Select new Test Bench File.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86BC95-D33B-4499-A9DB-ABAC8B574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1558287"/>
            <a:ext cx="4114799" cy="48025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4146647" y="3733010"/>
            <a:ext cx="3898702" cy="1178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44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F26-786E-4AAC-8831-2F18D395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BEE-2310-4AA9-A794-722DD837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contents of this workbook are created by Adiuvo Engineering &amp; Training, Ltd.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any questions about the contents, or need assistance, please contact Adam Taylor at </a:t>
            </a:r>
            <a:r>
              <a:rPr lang="en-US" dirty="0">
                <a:hlinkClick r:id="rId2"/>
              </a:rPr>
              <a:t>adam@adiuvoengineering.com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2772-CFEB-406E-B188-E87E2B7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CD70-85CF-4C37-84A4-8EE8F159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name of the file as tb_lab1.cpp click save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7B2047-6414-4F68-AD97-21530988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73" y="1549804"/>
            <a:ext cx="4523808" cy="48065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3883631" y="5378106"/>
            <a:ext cx="426976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4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Enter the code as below – or Copy from the files on the GitHub. Save the file.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1F2FA9-799C-427D-AFFC-D78D27BA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71" y="1498643"/>
            <a:ext cx="5933029" cy="496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5024063" y="2089226"/>
            <a:ext cx="3462391" cy="34279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From the Run menus select C Simulation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5E3781-129A-42E4-9341-370E1A0FB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74" y="1536346"/>
            <a:ext cx="5140134" cy="4615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3595956" y="2130323"/>
            <a:ext cx="1407559" cy="900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5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On the dialog box select the launch debugger option, click 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A7ABAB1-37A5-4CA8-AC7B-862D15711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08" y="1910332"/>
            <a:ext cx="3762900" cy="4105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00666C-CDFF-4DBE-846B-18DC5D8E352F}"/>
              </a:ext>
            </a:extLst>
          </p:cNvPr>
          <p:cNvSpPr/>
          <p:nvPr/>
        </p:nvSpPr>
        <p:spPr>
          <a:xfrm>
            <a:off x="4192712" y="2938409"/>
            <a:ext cx="1407559" cy="490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F21FB8-7A94-46E4-B498-E15BB5915EF8}"/>
              </a:ext>
            </a:extLst>
          </p:cNvPr>
          <p:cNvSpPr/>
          <p:nvPr/>
        </p:nvSpPr>
        <p:spPr>
          <a:xfrm>
            <a:off x="5866544" y="5537771"/>
            <a:ext cx="933234" cy="368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01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This will open the debugger view, with the program paused for execution – we can run, pause, single step using the menu, along with insert breakpoints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D16D79-D972-48BF-8600-AF9E87A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3" y="1947374"/>
            <a:ext cx="9561816" cy="40438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F21FB8-7A94-46E4-B498-E15BB5915EF8}"/>
              </a:ext>
            </a:extLst>
          </p:cNvPr>
          <p:cNvSpPr/>
          <p:nvPr/>
        </p:nvSpPr>
        <p:spPr>
          <a:xfrm>
            <a:off x="1099333" y="2086656"/>
            <a:ext cx="1428108" cy="328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23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Single Step a few of the instructions, hold the pointer over a variable and notice the contents pop up for inspection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0ABDA3-F52F-46B2-A3E7-336737963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89" y="1842051"/>
            <a:ext cx="4999419" cy="44417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AD6102-8DAA-4A7A-901E-10C66149A5EC}"/>
              </a:ext>
            </a:extLst>
          </p:cNvPr>
          <p:cNvSpPr/>
          <p:nvPr/>
        </p:nvSpPr>
        <p:spPr>
          <a:xfrm>
            <a:off x="3596289" y="3479489"/>
            <a:ext cx="4684682" cy="18836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17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Double click in the margin of line 29 to insert a breakpoint – this will be shown by a blue circle.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6F32558-5DBB-4FA2-B299-2427DE7A4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39" y="1835286"/>
            <a:ext cx="5092845" cy="4521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AD6102-8DAA-4A7A-901E-10C66149A5EC}"/>
              </a:ext>
            </a:extLst>
          </p:cNvPr>
          <p:cNvSpPr/>
          <p:nvPr/>
        </p:nvSpPr>
        <p:spPr>
          <a:xfrm>
            <a:off x="3583338" y="4616078"/>
            <a:ext cx="4800373" cy="566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70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Run and you will see the breakpoint be hit, double click again in the margin to remove the breakpoint and hit run.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203D91B-25BF-4EEF-B1E0-420DB393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64" y="1773661"/>
            <a:ext cx="4800373" cy="43910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892850-0842-4C8C-BFD4-9789D7D817F4}"/>
              </a:ext>
            </a:extLst>
          </p:cNvPr>
          <p:cNvSpPr/>
          <p:nvPr/>
        </p:nvSpPr>
        <p:spPr>
          <a:xfrm>
            <a:off x="3533464" y="4278023"/>
            <a:ext cx="4800373" cy="566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200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The application should run through, outputting pass or fail in the console and then terminate its run.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C83474-DBCA-4A3B-B131-2557D54E9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74" y="1748067"/>
            <a:ext cx="6437110" cy="46082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C80BF1-623E-4B2A-95D6-98878C41E23E}"/>
              </a:ext>
            </a:extLst>
          </p:cNvPr>
          <p:cNvSpPr/>
          <p:nvPr/>
        </p:nvSpPr>
        <p:spPr>
          <a:xfrm>
            <a:off x="4849402" y="4780464"/>
            <a:ext cx="4341182" cy="1575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67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9662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Exit the debug display by clicking exit debug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0C79FD-C65B-4B83-BBA9-9B46CFB10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59" y="2296951"/>
            <a:ext cx="6694638" cy="34281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5979560" y="2982487"/>
            <a:ext cx="1582220" cy="962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37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Pre-Lab</a:t>
            </a:r>
            <a:br>
              <a:rPr lang="en-US" dirty="0"/>
            </a:br>
            <a:r>
              <a:rPr lang="en-US" sz="4000" dirty="0"/>
              <a:t>HLS Hero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3958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From the setting menu select Project Settings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3B9BF6-3D18-44C1-9516-44DC4662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26" y="1681173"/>
            <a:ext cx="4815634" cy="42136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4141275" y="2248382"/>
            <a:ext cx="2310896" cy="1378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725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3958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Browse to select the top function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F27119-6E67-4073-8976-D64D61C3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72" y="1501248"/>
            <a:ext cx="5433560" cy="47283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7808359" y="2071318"/>
            <a:ext cx="565079" cy="428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27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3958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lab1 (or the name of your function if you named it differently)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3AF8EF6-9DA0-4DAD-BED2-B8851844F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84" y="1569668"/>
            <a:ext cx="5515779" cy="47866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4252183" y="3000818"/>
            <a:ext cx="3114388" cy="1894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57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3958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90DE6F-481C-4667-B1F2-D66BB211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664" y="1501248"/>
            <a:ext cx="5603672" cy="48950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7293334" y="6031209"/>
            <a:ext cx="761605" cy="365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261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199" y="1031100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Click on run and select C Synthesis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8360E9-427E-4ECB-8935-077C2C845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47" y="1517756"/>
            <a:ext cx="4859695" cy="4720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4580956" y="2081459"/>
            <a:ext cx="2559583" cy="1144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8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Leave all options unchanged and select 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57FB25E-5564-4021-8F8C-E3411623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55" y="1894093"/>
            <a:ext cx="4725059" cy="3439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5979560" y="4871434"/>
            <a:ext cx="1017141" cy="3170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279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Once synthesis is complete you will see the report open notice the resources and interfaces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AAAD5B-0549-42FC-BF97-1E98F65E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0" y="1524902"/>
            <a:ext cx="7419508" cy="4631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26A359-4DA3-40AB-AA23-65ED55D1460B}"/>
              </a:ext>
            </a:extLst>
          </p:cNvPr>
          <p:cNvSpPr/>
          <p:nvPr/>
        </p:nvSpPr>
        <p:spPr>
          <a:xfrm>
            <a:off x="2271590" y="3695936"/>
            <a:ext cx="7419508" cy="24602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939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Scroll down the report you will see the Top level Controls and Interface Info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0302F4A-B96D-48A8-B37B-32B9A2E6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58" y="1579093"/>
            <a:ext cx="4211662" cy="45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0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From the Schedule menu select Schedule View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3DCB3FA-E62E-4DCA-A840-01CDF98BA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04" y="1810961"/>
            <a:ext cx="5171934" cy="40373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5137078" y="2494605"/>
            <a:ext cx="2743201" cy="1419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977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schedule 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5137078" y="2494605"/>
            <a:ext cx="2743201" cy="1419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45986B-9DBC-4A52-9424-CF7D065C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8" y="1637660"/>
            <a:ext cx="1183170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5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Required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911A5-75CE-4CF8-BECB-C47A2BA8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None Required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From the run menu select Co-Simulation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1A1ACF-50A7-48BB-843B-7E8203DF1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59" y="1655004"/>
            <a:ext cx="4751441" cy="43702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4643919" y="2223916"/>
            <a:ext cx="2383605" cy="1419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041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Leave the options unchanged and click OK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61A909-6F20-47CA-A857-99C4E5F13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28" y="1514826"/>
            <a:ext cx="3702342" cy="484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6226996" y="5926156"/>
            <a:ext cx="1036834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315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1: Vitis HLS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Observe the report which shows the completion of the Co Simulation and pass / fail.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FCDFD2-3685-48E2-9815-B814C208F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" y="1660336"/>
            <a:ext cx="11050542" cy="41344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730322" y="2898287"/>
            <a:ext cx="1036834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79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1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1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concludes lab 1, throughout this lab we have demonstrated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create a project in Vitis HLS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create source and test benches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run C simulation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set up the project for synthesis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synthesize the design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run Co-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Simulaiton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18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2</a:t>
            </a:r>
            <a:br>
              <a:rPr lang="en-US" dirty="0"/>
            </a:br>
            <a:r>
              <a:rPr lang="en-US" sz="4000" dirty="0"/>
              <a:t>Vitis HLS Interfacing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61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6B10-F6F4-4EED-A5A1-F5E3CF59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DBF05-7919-46F3-9B51-708B933166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95CEC-D26D-45B5-B706-ECB45A6E8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FC16F-CAE3-4B69-BD42-7131B9F77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43050"/>
            <a:ext cx="5954486" cy="4813300"/>
          </a:xfrm>
        </p:spPr>
        <p:txBody>
          <a:bodyPr>
            <a:normAutofit/>
          </a:bodyPr>
          <a:lstStyle/>
          <a:p>
            <a:r>
              <a:rPr lang="en-US" dirty="0"/>
              <a:t>Interfacing depends on flow</a:t>
            </a:r>
          </a:p>
          <a:p>
            <a:endParaRPr lang="en-US" dirty="0"/>
          </a:p>
          <a:p>
            <a:r>
              <a:rPr lang="en-US" dirty="0"/>
              <a:t>Vitis - XO 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dirty="0"/>
              <a:t>AXI – Data Accessed via Memory Map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dirty="0"/>
              <a:t>AXIS – Data Accessed via Stream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dirty="0"/>
              <a:t>AXI Lite – Register Access</a:t>
            </a:r>
          </a:p>
          <a:p>
            <a:endParaRPr lang="en-US" dirty="0"/>
          </a:p>
          <a:p>
            <a:r>
              <a:rPr lang="en-US" dirty="0"/>
              <a:t>Vivado – IP XACT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dirty="0"/>
              <a:t>Block Level – Controls Flow / Status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dirty="0"/>
              <a:t>Protocol Level – Controls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99500-D53B-4786-8529-96AB21C6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303463"/>
            <a:ext cx="4572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9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1EBE-3C83-4502-9091-1F9F5AF3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Vivado Interfacing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2FC80-E9E3-453A-AE63-B43ACC861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99F2F-9C4C-4757-ACB5-049932D82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861E6-EFD7-434C-BF67-5B3409728B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47875"/>
            <a:ext cx="4790704" cy="3771900"/>
          </a:xfrm>
        </p:spPr>
        <p:txBody>
          <a:bodyPr>
            <a:normAutofit fontScale="92500"/>
          </a:bodyPr>
          <a:lstStyle/>
          <a:p>
            <a:r>
              <a:rPr lang="en-US" dirty="0"/>
              <a:t>Instantiate appropriate interface to integrate with design </a:t>
            </a:r>
          </a:p>
          <a:p>
            <a:endParaRPr lang="en-US" dirty="0"/>
          </a:p>
          <a:p>
            <a:r>
              <a:rPr lang="en-US" dirty="0"/>
              <a:t>Do we want to start and stop block, synchronize or be data driven. </a:t>
            </a:r>
          </a:p>
          <a:p>
            <a:endParaRPr lang="en-US" dirty="0"/>
          </a:p>
          <a:p>
            <a:r>
              <a:rPr lang="en-US" dirty="0"/>
              <a:t>Are we controlling the block from SW</a:t>
            </a:r>
          </a:p>
          <a:p>
            <a:endParaRPr lang="en-US" dirty="0"/>
          </a:p>
          <a:p>
            <a:r>
              <a:rPr lang="en-GB" dirty="0"/>
              <a:t>What about data interfaces.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F1996-DD4B-4509-947E-073E4771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73" y="4133850"/>
            <a:ext cx="6038850" cy="168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8155E-1137-45AC-89FE-E282A46A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73" y="2103437"/>
            <a:ext cx="60769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8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project called VHLab2, click OK.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A485FC-48A9-4BD7-A43E-A908B1C5B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524902"/>
            <a:ext cx="4659330" cy="4748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E9FC7-99B8-49A1-B013-AD97D23E03BD}"/>
              </a:ext>
            </a:extLst>
          </p:cNvPr>
          <p:cNvSpPr/>
          <p:nvPr/>
        </p:nvSpPr>
        <p:spPr>
          <a:xfrm flipV="1">
            <a:off x="3581400" y="2359009"/>
            <a:ext cx="4571999" cy="923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D6F51-8B87-40AB-8047-A7FC6C734D63}"/>
              </a:ext>
            </a:extLst>
          </p:cNvPr>
          <p:cNvSpPr/>
          <p:nvPr/>
        </p:nvSpPr>
        <p:spPr>
          <a:xfrm flipV="1">
            <a:off x="5737260" y="5794762"/>
            <a:ext cx="827927" cy="416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80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lab2.cpp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284E2D2-F08E-43C3-93C2-D41878651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7" y="2255125"/>
            <a:ext cx="11362947" cy="27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lab2.h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3A4BD3-C18B-4A51-AA6B-964B5B4D0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2612860"/>
            <a:ext cx="11287124" cy="17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Downloads and Installations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04D288-B5A5-43B3-B79B-66D3378E5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0233"/>
              </p:ext>
            </p:extLst>
          </p:nvPr>
        </p:nvGraphicFramePr>
        <p:xfrm>
          <a:off x="898867" y="2921840"/>
          <a:ext cx="10394266" cy="550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909">
                  <a:extLst>
                    <a:ext uri="{9D8B030D-6E8A-4147-A177-3AD203B41FA5}">
                      <a16:colId xmlns:a16="http://schemas.microsoft.com/office/drawing/2014/main" val="1523695496"/>
                    </a:ext>
                  </a:extLst>
                </a:gridCol>
                <a:gridCol w="5200357">
                  <a:extLst>
                    <a:ext uri="{9D8B030D-6E8A-4147-A177-3AD203B41FA5}">
                      <a16:colId xmlns:a16="http://schemas.microsoft.com/office/drawing/2014/main" val="187561519"/>
                    </a:ext>
                  </a:extLst>
                </a:gridCol>
              </a:tblGrid>
              <a:tr h="55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Vitis 2021.2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8775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and install the following at least 1 day prior to the workshop. This may take a significant amount of time and drive space.  </a:t>
            </a:r>
          </a:p>
          <a:p>
            <a:endParaRPr lang="en-US" dirty="0"/>
          </a:p>
          <a:p>
            <a:r>
              <a:rPr lang="en-US" dirty="0"/>
              <a:t>Watch the video available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to show how to configure the installation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8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tb_lab2.cpp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4CC174-A4AC-4276-AF96-DF9F45F49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67" y="1650938"/>
            <a:ext cx="4753264" cy="47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6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Run a C Simulation in the debugger, notice how this time the application is batch based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4DFFC8-509D-4122-81FB-F4F02BED5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6" y="1663401"/>
            <a:ext cx="10712521" cy="45375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70EBE7-ACCB-4594-B272-8EE5EE202CB7}"/>
              </a:ext>
            </a:extLst>
          </p:cNvPr>
          <p:cNvSpPr/>
          <p:nvPr/>
        </p:nvSpPr>
        <p:spPr>
          <a:xfrm flipH="1" flipV="1">
            <a:off x="892997" y="1869896"/>
            <a:ext cx="267983" cy="328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964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Close the C Simulation and open the Lab2.cpp file, select the directives' view. Right click on the lb2_label0 and select Insert Directive.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3EB0E3-D9B5-4310-8B56-02AA3C20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80" y="1714423"/>
            <a:ext cx="5265620" cy="4382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A269A2-F5D7-456C-A182-5DF809FD965D}"/>
              </a:ext>
            </a:extLst>
          </p:cNvPr>
          <p:cNvSpPr/>
          <p:nvPr/>
        </p:nvSpPr>
        <p:spPr>
          <a:xfrm flipV="1">
            <a:off x="3809999" y="4383018"/>
            <a:ext cx="4571999" cy="923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131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Insert the directive LOOP_TRIPCOUNT this informs the tool how many times the loop will execute in the maximum case.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B763D12-109B-47F5-A6A0-64ECDE7B1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06" y="1731069"/>
            <a:ext cx="2439463" cy="4625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8DBEF-4B80-4726-9C40-4782CBB0EC2A}"/>
              </a:ext>
            </a:extLst>
          </p:cNvPr>
          <p:cNvSpPr/>
          <p:nvPr/>
        </p:nvSpPr>
        <p:spPr>
          <a:xfrm flipV="1">
            <a:off x="4818579" y="2085652"/>
            <a:ext cx="2250041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15740-6ACE-43D3-9210-05586C7F1EE6}"/>
              </a:ext>
            </a:extLst>
          </p:cNvPr>
          <p:cNvSpPr/>
          <p:nvPr/>
        </p:nvSpPr>
        <p:spPr>
          <a:xfrm>
            <a:off x="4818579" y="3282335"/>
            <a:ext cx="2167848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45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Run the Synthesis you will notice the Trip Count is now recorded under the lab2 label0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2E9F98-E802-491C-AFE4-D6AA318C1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094"/>
            <a:ext cx="12192000" cy="36248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1CEBA8-1ABE-4A84-AEF2-10CC1823C007}"/>
              </a:ext>
            </a:extLst>
          </p:cNvPr>
          <p:cNvSpPr/>
          <p:nvPr/>
        </p:nvSpPr>
        <p:spPr>
          <a:xfrm>
            <a:off x="5650787" y="5219272"/>
            <a:ext cx="770561" cy="503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289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HW Interfaces and notice the RAM Interfaces are AP_MEMORY and Register Interfaces.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C219659-16FC-425A-AC31-C6FED3F2B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97" y="1465877"/>
            <a:ext cx="5383806" cy="48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0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 the synthesis view add in a new directive for the source code for the port loop. Select INTERFACE directive and for the mode select S_AXILITE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AC496ED-8178-449B-82E2-F7FA96437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93" y="1648876"/>
            <a:ext cx="2482813" cy="47074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60F534-D3D7-4C44-8BB7-0D97625E8CF1}"/>
              </a:ext>
            </a:extLst>
          </p:cNvPr>
          <p:cNvSpPr/>
          <p:nvPr/>
        </p:nvSpPr>
        <p:spPr>
          <a:xfrm flipV="1">
            <a:off x="4941870" y="2003460"/>
            <a:ext cx="2301411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4DAED-229E-4F4E-9266-22EAE41E6291}"/>
              </a:ext>
            </a:extLst>
          </p:cNvPr>
          <p:cNvSpPr/>
          <p:nvPr/>
        </p:nvSpPr>
        <p:spPr>
          <a:xfrm flipV="1">
            <a:off x="4941870" y="2954218"/>
            <a:ext cx="2301411" cy="365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525C7-2089-4F68-A5B0-16959AF63CAF}"/>
              </a:ext>
            </a:extLst>
          </p:cNvPr>
          <p:cNvSpPr/>
          <p:nvPr/>
        </p:nvSpPr>
        <p:spPr>
          <a:xfrm flipV="1">
            <a:off x="4941869" y="4736383"/>
            <a:ext cx="2301411" cy="365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8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 the synthesis view add in a new directive for the source code for the function. Select INTERFACE directive and for the mode select S_AXILITE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2B67D3F-0FE9-475F-BEC4-4FED979FA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83" y="1818526"/>
            <a:ext cx="2664410" cy="4537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BC31B2-8DE0-4FAF-98D5-FB33F9186247}"/>
              </a:ext>
            </a:extLst>
          </p:cNvPr>
          <p:cNvSpPr/>
          <p:nvPr/>
        </p:nvSpPr>
        <p:spPr>
          <a:xfrm flipV="1">
            <a:off x="4962418" y="2116476"/>
            <a:ext cx="2404375" cy="461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A5FD8-8B03-40B5-AB1D-4EAECF75C427}"/>
              </a:ext>
            </a:extLst>
          </p:cNvPr>
          <p:cNvSpPr/>
          <p:nvPr/>
        </p:nvSpPr>
        <p:spPr>
          <a:xfrm flipV="1">
            <a:off x="4962418" y="3198145"/>
            <a:ext cx="2404375" cy="461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99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The Directives should appear as shown in the directives tab – Rerun synthesis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3E7DD-F71F-4FC0-9B73-926F5ABE5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2108"/>
            <a:ext cx="12192000" cy="19867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DF2B97-30D6-49EA-8B60-675679708445}"/>
              </a:ext>
            </a:extLst>
          </p:cNvPr>
          <p:cNvSpPr/>
          <p:nvPr/>
        </p:nvSpPr>
        <p:spPr>
          <a:xfrm flipV="1">
            <a:off x="9787625" y="2672107"/>
            <a:ext cx="2404375" cy="1986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50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2: Vitis HLS Interfacing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HW Interfaces in the report and notice control of the block and loop register are now AXI registers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EBD586B-B6F4-4480-A759-17D48C8E6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11" y="1722916"/>
            <a:ext cx="6916003" cy="4596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2979506" y="2032711"/>
            <a:ext cx="3955550" cy="2097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84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1</a:t>
            </a:r>
            <a:br>
              <a:rPr lang="en-US" dirty="0"/>
            </a:br>
            <a:r>
              <a:rPr lang="en-US" sz="4000" dirty="0"/>
              <a:t>Vitis HLS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2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2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concludes lab 2, throughout this lab we have demonstrated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inform the synthesis tool about number of loop iterations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control register interfaces to use AXI Interfaces 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control the IP Block control signals be Implemented as AXI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3</a:t>
            </a:r>
            <a:br>
              <a:rPr lang="en-US" dirty="0"/>
            </a:br>
            <a:r>
              <a:rPr lang="en-US" sz="4000" dirty="0"/>
              <a:t>Vitis HLS Optimization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1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project called VHlab3.cpp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483738-2FB4-4E40-8FB1-BB51F152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69" y="1746607"/>
            <a:ext cx="4220362" cy="43227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3596569" y="2472554"/>
            <a:ext cx="4220362" cy="394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3208C2-9F6D-49E2-8CC3-62084E8CC8EC}"/>
              </a:ext>
            </a:extLst>
          </p:cNvPr>
          <p:cNvSpPr/>
          <p:nvPr/>
        </p:nvSpPr>
        <p:spPr>
          <a:xfrm flipV="1">
            <a:off x="5516124" y="5596459"/>
            <a:ext cx="802483" cy="394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173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lab3.cpp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EE9D-8E25-4F18-8971-0FE82C72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24" y="1801211"/>
            <a:ext cx="8103741" cy="36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5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lab3.h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59385-8F7F-4D8B-B2A7-10126788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7" y="2109605"/>
            <a:ext cx="9270704" cy="30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tb_lab3.cpp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87E7-53A9-4161-B0CB-4B6DA3EC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31" y="1879988"/>
            <a:ext cx="72009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47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Right Click on Test Bench File and select add Test Bench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378DD-7A5A-40ED-B2A4-27F2265C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27" y="1952059"/>
            <a:ext cx="4114800" cy="42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5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Add in the input.dat file provided on the GitHub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DF8BD0-EF1E-457E-9FD1-250DF12E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42" y="1524902"/>
            <a:ext cx="4791313" cy="4739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4862850" y="3277455"/>
            <a:ext cx="349004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3208C2-9F6D-49E2-8CC3-62084E8CC8EC}"/>
              </a:ext>
            </a:extLst>
          </p:cNvPr>
          <p:cNvSpPr/>
          <p:nvPr/>
        </p:nvSpPr>
        <p:spPr>
          <a:xfrm flipV="1">
            <a:off x="6893197" y="5794763"/>
            <a:ext cx="802483" cy="394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01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Run the C Simulation and ensure the result is as shown below.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3208C2-9F6D-49E2-8CC3-62084E8CC8EC}"/>
              </a:ext>
            </a:extLst>
          </p:cNvPr>
          <p:cNvSpPr/>
          <p:nvPr/>
        </p:nvSpPr>
        <p:spPr>
          <a:xfrm flipV="1">
            <a:off x="6893197" y="5794763"/>
            <a:ext cx="802483" cy="394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CCC100-F3B7-467E-8C89-891221BC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75" y="1495373"/>
            <a:ext cx="5677647" cy="4769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3257175" y="5763027"/>
            <a:ext cx="3490040" cy="502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016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Select the top function of </a:t>
            </a:r>
            <a:r>
              <a:rPr lang="en-US" dirty="0" err="1"/>
              <a:t>Sensor_Filter</a:t>
            </a:r>
            <a:r>
              <a:rPr lang="en-US" dirty="0"/>
              <a:t> to allow synthesis – perform synthesis.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337F03-AB9D-47AB-8FE5-F82F86AFE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12" y="1693242"/>
            <a:ext cx="5165870" cy="45052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4447459" y="3035438"/>
            <a:ext cx="2888289" cy="502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02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C70B-A9B3-4836-8BD3-A58F1BDE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HLS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098B4-885D-4AD2-9980-F1C0639C98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900361-B54C-4B9C-84F1-2BE4AB9C5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43050"/>
            <a:ext cx="7315200" cy="37719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cs typeface="Tahoma" panose="020B0604030504040204" pitchFamily="34" charset="0"/>
              </a:rPr>
              <a:t>High Level Synthesis (HLS) enables generation of RTL modules from higher level language such as C, C++, OpenCL</a:t>
            </a:r>
          </a:p>
          <a:p>
            <a:pPr marL="0" indent="0">
              <a:buNone/>
            </a:pPr>
            <a:endParaRPr lang="en-US" dirty="0"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cs typeface="Tahoma" panose="020B0604030504040204" pitchFamily="34" charset="0"/>
              </a:rPr>
              <a:t>Of course, SW engineers still consider these low-level languages.</a:t>
            </a:r>
          </a:p>
          <a:p>
            <a:pPr marL="0" indent="0">
              <a:buNone/>
            </a:pPr>
            <a:endParaRPr lang="en-US" dirty="0"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cs typeface="Tahoma" panose="020B0604030504040204" pitchFamily="34" charset="0"/>
              </a:rPr>
              <a:t>HLS offers several benefits for the development of Signal / Data / Image processing algorithms </a:t>
            </a:r>
          </a:p>
          <a:p>
            <a:pPr marL="0" indent="0">
              <a:buNone/>
            </a:pPr>
            <a:endParaRPr lang="en-GB" dirty="0"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6F271-C0E7-4363-823E-A06B42B0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258" y="1016793"/>
            <a:ext cx="3028950" cy="2486025"/>
          </a:xfrm>
          <a:prstGeom prst="rect">
            <a:avLst/>
          </a:prstGeom>
        </p:spPr>
      </p:pic>
      <p:pic>
        <p:nvPicPr>
          <p:cNvPr id="10" name="Picture 9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50375C3-F93A-459F-8C0B-8E5D0BB3C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13" y="4049484"/>
            <a:ext cx="3167887" cy="23769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25F91-5FA0-444C-966C-42A570C3B4C0}"/>
              </a:ext>
            </a:extLst>
          </p:cNvPr>
          <p:cNvCxnSpPr>
            <a:cxnSpLocks/>
          </p:cNvCxnSpPr>
          <p:nvPr/>
        </p:nvCxnSpPr>
        <p:spPr>
          <a:xfrm flipH="1">
            <a:off x="10026733" y="3119274"/>
            <a:ext cx="1" cy="2195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55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Observe the synthesis interval and resources reported in the synthesis report.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0DA159-46B8-49BD-BB59-9F9D1DCB6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5915"/>
            <a:ext cx="12192000" cy="39956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5753528" y="4871434"/>
            <a:ext cx="852755" cy="770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08405-518B-4489-A829-2E7821C07E27}"/>
              </a:ext>
            </a:extLst>
          </p:cNvPr>
          <p:cNvSpPr/>
          <p:nvPr/>
        </p:nvSpPr>
        <p:spPr>
          <a:xfrm flipV="1">
            <a:off x="7888840" y="4871434"/>
            <a:ext cx="852755" cy="770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104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the Function Call Graph for the Synthesis.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66D7BC-7E7D-4197-8B97-4648291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2" y="1693523"/>
            <a:ext cx="9757823" cy="36074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3483795" y="2589088"/>
            <a:ext cx="6451315" cy="1047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959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Observe the information presented, change the heat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3483795" y="2589088"/>
            <a:ext cx="6451315" cy="1047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510CAE-BB0D-420C-988F-4B1D22382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57709"/>
            <a:ext cx="12192000" cy="48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59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 the directives view for the source code add in a pragma to unroll the loop labelled </a:t>
            </a:r>
            <a:r>
              <a:rPr lang="en-US" dirty="0" err="1"/>
              <a:t>accum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F81ADC-7C9E-4A8D-88C1-9D5927F1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61" y="1607779"/>
            <a:ext cx="2473852" cy="4748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4718862" y="1889381"/>
            <a:ext cx="2401130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207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 the directives view for the source code add in a pragma to partition the array Input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631F7CE-EE04-4D15-9712-4009C900A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0" y="1465003"/>
            <a:ext cx="2553798" cy="4871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4895434" y="1743530"/>
            <a:ext cx="2401130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661156-3CF8-4D53-AD91-8BF2BC3A5968}"/>
              </a:ext>
            </a:extLst>
          </p:cNvPr>
          <p:cNvSpPr/>
          <p:nvPr/>
        </p:nvSpPr>
        <p:spPr>
          <a:xfrm flipV="1">
            <a:off x="4895434" y="3478784"/>
            <a:ext cx="2401130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90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3: Vitis HLS Optimization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Rerun synthesis and observe the interval and resources again.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9E0813-85E7-45A7-AA19-9FB7C47CB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7" y="1657524"/>
            <a:ext cx="11926964" cy="39724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799082-FC90-4A0A-B0FF-621AAD4F5BEC}"/>
              </a:ext>
            </a:extLst>
          </p:cNvPr>
          <p:cNvSpPr/>
          <p:nvPr/>
        </p:nvSpPr>
        <p:spPr>
          <a:xfrm flipV="1">
            <a:off x="6457106" y="4937952"/>
            <a:ext cx="662885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8736256" y="4937951"/>
            <a:ext cx="1178306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984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3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3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concludes lab 3, throughout this lab we have demonstrated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add optimization pragmas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optimization pragma will change the resource and latency performance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to visualize the optimization impacts 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6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4</a:t>
            </a:r>
            <a:br>
              <a:rPr lang="en-US" dirty="0"/>
            </a:br>
            <a:r>
              <a:rPr lang="en-US" sz="4000" dirty="0"/>
              <a:t>Vitis HLS Arbitrary Precision Math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10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project called vhlab4.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F929C1-0CBD-4D46-8748-4E3B9AFFE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4" y="1524902"/>
            <a:ext cx="4627925" cy="47408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3616504" y="2283178"/>
            <a:ext cx="2479496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8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lab4.cpp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DFEB786-CEBE-45D4-AC6E-24E0DC87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34" y="1662516"/>
            <a:ext cx="8329835" cy="45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0881-B92F-4827-9FF4-6D259F79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Benefits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5EE39-E17D-41EB-826D-643A1CE493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Adiuvo Engineering and Training, Ltd.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77C89-0E3C-46B7-B50C-3FB7DAE2A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E8A50-B8D0-457B-A77C-B74D45AE23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50ECE-CFA8-47AE-A7A9-7B7E38DCA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Developing in Higher Level language enables a faster iteration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Time decreased as untimed language – No RTL / Behavioral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level of abstraction – accelerates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Verification time is reduced as untimed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B7BC5-42C5-4E91-945D-A1B4C26C23E0}"/>
              </a:ext>
            </a:extLst>
          </p:cNvPr>
          <p:cNvSpPr/>
          <p:nvPr/>
        </p:nvSpPr>
        <p:spPr>
          <a:xfrm>
            <a:off x="6809509" y="4176434"/>
            <a:ext cx="1757548" cy="463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81220-DCC0-4869-8BF6-6FDDA375B4B9}"/>
              </a:ext>
            </a:extLst>
          </p:cNvPr>
          <p:cNvSpPr/>
          <p:nvPr/>
        </p:nvSpPr>
        <p:spPr>
          <a:xfrm>
            <a:off x="9637785" y="4176434"/>
            <a:ext cx="1757548" cy="463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7A89B-6D2B-4524-BFEC-FFB91E57F8C5}"/>
              </a:ext>
            </a:extLst>
          </p:cNvPr>
          <p:cNvSpPr/>
          <p:nvPr/>
        </p:nvSpPr>
        <p:spPr>
          <a:xfrm>
            <a:off x="9596252" y="1978764"/>
            <a:ext cx="1757548" cy="463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Design </a:t>
            </a:r>
            <a:endParaRPr lang="en-GB" dirty="0"/>
          </a:p>
        </p:txBody>
      </p:sp>
      <p:pic>
        <p:nvPicPr>
          <p:cNvPr id="10" name="Picture 9" descr="Application&#10;&#10;Description automatically generated">
            <a:extLst>
              <a:ext uri="{FF2B5EF4-FFF2-40B4-BE49-F238E27FC236}">
                <a16:creationId xmlns:a16="http://schemas.microsoft.com/office/drawing/2014/main" id="{DAA0C0F6-A34E-44B8-AD7E-E366A1A9F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28" y="2995491"/>
            <a:ext cx="609600" cy="60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E9BF1-4EA4-4C75-8342-D9EEB124914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0519528" y="2459656"/>
            <a:ext cx="2" cy="535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B1C380-CE00-4391-8899-D09C6092A84C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10516559" y="3605091"/>
            <a:ext cx="2969" cy="5713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752774-3744-4D2A-93B8-FA872E9CA1C8}"/>
              </a:ext>
            </a:extLst>
          </p:cNvPr>
          <p:cNvSpPr txBox="1"/>
          <p:nvPr/>
        </p:nvSpPr>
        <p:spPr>
          <a:xfrm>
            <a:off x="6963212" y="5128629"/>
            <a:ext cx="145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Verified RTL</a:t>
            </a:r>
            <a:endParaRPr lang="en-GB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0A533-7A73-42C9-903A-B16040473973}"/>
              </a:ext>
            </a:extLst>
          </p:cNvPr>
          <p:cNvSpPr txBox="1"/>
          <p:nvPr/>
        </p:nvSpPr>
        <p:spPr>
          <a:xfrm>
            <a:off x="9791488" y="5116930"/>
            <a:ext cx="145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Verified RTL</a:t>
            </a:r>
            <a:endParaRPr lang="en-GB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C04D6A-9503-4484-82DE-F749E5E7B1D8}"/>
              </a:ext>
            </a:extLst>
          </p:cNvPr>
          <p:cNvCxnSpPr>
            <a:cxnSpLocks/>
          </p:cNvCxnSpPr>
          <p:nvPr/>
        </p:nvCxnSpPr>
        <p:spPr>
          <a:xfrm flipH="1">
            <a:off x="10522959" y="4639572"/>
            <a:ext cx="2969" cy="5713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17BE33-8112-4CA9-B01A-CAA778E5A2EE}"/>
              </a:ext>
            </a:extLst>
          </p:cNvPr>
          <p:cNvCxnSpPr>
            <a:cxnSpLocks/>
          </p:cNvCxnSpPr>
          <p:nvPr/>
        </p:nvCxnSpPr>
        <p:spPr>
          <a:xfrm flipH="1">
            <a:off x="7685313" y="4639572"/>
            <a:ext cx="2969" cy="5713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D209137-5583-40D8-AB0E-BF5FA2A057E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>
            <a:off x="9596253" y="2210333"/>
            <a:ext cx="1792733" cy="6350"/>
          </a:xfrm>
          <a:prstGeom prst="curvedConnector5">
            <a:avLst>
              <a:gd name="adj1" fmla="val -21541"/>
              <a:gd name="adj2" fmla="val 11180504"/>
              <a:gd name="adj3" fmla="val 1266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77B462F-770A-4064-8051-9F1E6146CC99}"/>
              </a:ext>
            </a:extLst>
          </p:cNvPr>
          <p:cNvCxnSpPr>
            <a:cxnSpLocks/>
          </p:cNvCxnSpPr>
          <p:nvPr/>
        </p:nvCxnSpPr>
        <p:spPr>
          <a:xfrm rot="10800000">
            <a:off x="6774324" y="4404828"/>
            <a:ext cx="1792733" cy="6350"/>
          </a:xfrm>
          <a:prstGeom prst="curvedConnector5">
            <a:avLst>
              <a:gd name="adj1" fmla="val -21541"/>
              <a:gd name="adj2" fmla="val 11180504"/>
              <a:gd name="adj3" fmla="val 1266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C22F29-22D7-4282-8476-843939DF12A1}"/>
              </a:ext>
            </a:extLst>
          </p:cNvPr>
          <p:cNvSpPr txBox="1"/>
          <p:nvPr/>
        </p:nvSpPr>
        <p:spPr>
          <a:xfrm>
            <a:off x="6430607" y="3199151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Hours /  Days Iteration</a:t>
            </a:r>
            <a:endParaRPr lang="en-GB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0ACF0E-FA8C-43A4-9E80-101F915AD535}"/>
              </a:ext>
            </a:extLst>
          </p:cNvPr>
          <p:cNvSpPr txBox="1"/>
          <p:nvPr/>
        </p:nvSpPr>
        <p:spPr>
          <a:xfrm>
            <a:off x="8910773" y="112690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Seconds / Minutes Iteration</a:t>
            </a:r>
            <a:endParaRPr lang="en-GB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522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lab4.h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38233B-35EE-4F75-9BE5-30937DAF7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3" y="2379963"/>
            <a:ext cx="889759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8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Create a new source file called tb_lab4.cpp and enter the code below or copy from the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A5F6DBFF-6CE6-4937-A5DA-99D191093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0" y="1789757"/>
            <a:ext cx="8821381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121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Run the Synthesis observe the interval and the resources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904BEA-A6DF-4F75-85AA-4B4584D70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093"/>
            <a:ext cx="12192000" cy="37818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5178175" y="4681753"/>
            <a:ext cx="3277455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2297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Examine the analysis view to see the operations involved.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4" name="Picture 3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6A2E14BC-1080-4B41-A3BA-D8839F87B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7" y="1638990"/>
            <a:ext cx="9243317" cy="4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In the file lab4.h comment out the line define </a:t>
            </a:r>
            <a:r>
              <a:rPr lang="en-US" dirty="0" err="1"/>
              <a:t>float_type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B5FFD9-51BB-4908-AA0A-4CFE0437A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5" y="2355554"/>
            <a:ext cx="9126224" cy="2324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1080825" y="2355554"/>
            <a:ext cx="3277455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483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Vitis HLS Arbitrary Precision Math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Rerun synthesis and observe the interval and resources.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350E78-DFD1-4A2F-93F8-AAA5439B1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64131"/>
            <a:ext cx="12192000" cy="37592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5180214" y="4871434"/>
            <a:ext cx="3277455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2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concludes lab 4, throughout this lab we have demonstrated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switch between floating point and arbitrary precision in your application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benefit of using arbitrary precision numbers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difference in performance between the use of floating-point vs arbitrary precision </a:t>
            </a:r>
          </a:p>
          <a:p>
            <a:pPr marL="342900" marR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11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5</a:t>
            </a:r>
            <a:br>
              <a:rPr lang="en-US" dirty="0"/>
            </a:br>
            <a:r>
              <a:rPr lang="en-US" sz="4000" dirty="0"/>
              <a:t>Vitis HLS Vitis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49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the Vitis libraries repository in GitHub.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5180214" y="4871434"/>
            <a:ext cx="3277455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ABA431C-0C20-4CB0-800E-A2772EEAC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48" y="1483684"/>
            <a:ext cx="6464449" cy="48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94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Vitis HLS Vitis Libraries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2022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0" y="10632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or clone the repository.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4" name="Picture 3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F1B513CF-6DE9-4A1B-9671-1246B3F91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39" y="1928603"/>
            <a:ext cx="3915321" cy="30007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2CF56-E9FF-46E3-8549-692206B54A06}"/>
              </a:ext>
            </a:extLst>
          </p:cNvPr>
          <p:cNvSpPr/>
          <p:nvPr/>
        </p:nvSpPr>
        <p:spPr>
          <a:xfrm flipV="1">
            <a:off x="7152853" y="1993005"/>
            <a:ext cx="900808" cy="52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4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4409</Words>
  <Application>Microsoft Office PowerPoint</Application>
  <PresentationFormat>Widescreen</PresentationFormat>
  <Paragraphs>777</Paragraphs>
  <Slides>115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0" baseType="lpstr">
      <vt:lpstr>Arial</vt:lpstr>
      <vt:lpstr>Calibri</vt:lpstr>
      <vt:lpstr>Microsoft Sans Serif</vt:lpstr>
      <vt:lpstr>Symbol</vt:lpstr>
      <vt:lpstr>Office Theme</vt:lpstr>
      <vt:lpstr>PowerPoint Presentation</vt:lpstr>
      <vt:lpstr>Table of Contents</vt:lpstr>
      <vt:lpstr>About this Workbook</vt:lpstr>
      <vt:lpstr>Pre-Lab HLS Hero </vt:lpstr>
      <vt:lpstr>Required Hardware</vt:lpstr>
      <vt:lpstr>Downloads and Installations</vt:lpstr>
      <vt:lpstr>Lab 1 Vitis HLS Flow</vt:lpstr>
      <vt:lpstr>What is HLS </vt:lpstr>
      <vt:lpstr>HLS Benefits </vt:lpstr>
      <vt:lpstr>Creating HLS Solutions </vt:lpstr>
      <vt:lpstr>HLS Flow </vt:lpstr>
      <vt:lpstr>Untimed to Timed</vt:lpstr>
      <vt:lpstr>Clock Definition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1: Vitis HLS Flow</vt:lpstr>
      <vt:lpstr>Lab 1 Summary</vt:lpstr>
      <vt:lpstr>Lab 2 Vitis HLS Interfacing </vt:lpstr>
      <vt:lpstr>Interfacing </vt:lpstr>
      <vt:lpstr>Vivado Interfacing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2: Vitis HLS Interfacing </vt:lpstr>
      <vt:lpstr>Lab 2 Summary</vt:lpstr>
      <vt:lpstr>Lab 3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3: Vitis HLS Optimization </vt:lpstr>
      <vt:lpstr>Lab 3 Summary</vt:lpstr>
      <vt:lpstr>Lab 4 Vitis HLS Arbitrary Precision Math </vt:lpstr>
      <vt:lpstr>Lab 4: Vitis HLS Arbitrary Precision Math </vt:lpstr>
      <vt:lpstr>Lab 4: Vitis HLS Arbitrary Precision Math  </vt:lpstr>
      <vt:lpstr>Lab 4: Vitis HLS Arbitrary Precision Math  </vt:lpstr>
      <vt:lpstr>Lab 4: Vitis HLS Arbitrary Precision Math  </vt:lpstr>
      <vt:lpstr>Lab 4: Vitis HLS Arbitrary Precision Math </vt:lpstr>
      <vt:lpstr>Lab 4: Vitis HLS Arbitrary Precision Math </vt:lpstr>
      <vt:lpstr>Lab 4: Vitis HLS Arbitrary Precision Math </vt:lpstr>
      <vt:lpstr>Lab 4: Vitis HLS Arbitrary Precision Math </vt:lpstr>
      <vt:lpstr>Lab 4 Summary</vt:lpstr>
      <vt:lpstr>Lab 5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5: Vitis HLS Vitis Libraries</vt:lpstr>
      <vt:lpstr>Lab 5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To</dc:creator>
  <cp:keywords>No Markings, , , , , , , , ,</cp:keywords>
  <cp:lastModifiedBy>adam taylor</cp:lastModifiedBy>
  <cp:revision>477</cp:revision>
  <dcterms:created xsi:type="dcterms:W3CDTF">2020-04-22T00:16:49Z</dcterms:created>
  <dcterms:modified xsi:type="dcterms:W3CDTF">2022-04-20T20:08:26Z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2d8f0311-7545-4455-b647-29e8631a5e12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